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5125700" cy="10693400"/>
  <p:notesSz cx="151257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A851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88027" y="2054967"/>
            <a:ext cx="8890211" cy="7926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A851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"/>
            <a:ext cx="15119604" cy="10692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93191" y="379475"/>
            <a:ext cx="14368271" cy="7529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62711" y="9831323"/>
            <a:ext cx="14403323" cy="431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9819385"/>
            <a:ext cx="15119985" cy="25400"/>
          </a:xfrm>
          <a:custGeom>
            <a:avLst/>
            <a:gdLst/>
            <a:ahLst/>
            <a:cxnLst/>
            <a:rect l="l" t="t" r="r" b="b"/>
            <a:pathLst>
              <a:path w="15119985" h="25400">
                <a:moveTo>
                  <a:pt x="0" y="0"/>
                </a:moveTo>
                <a:lnTo>
                  <a:pt x="0" y="25400"/>
                </a:lnTo>
                <a:lnTo>
                  <a:pt x="15119603" y="25400"/>
                </a:lnTo>
                <a:lnTo>
                  <a:pt x="151196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42900" y="379475"/>
            <a:ext cx="14434819" cy="9883775"/>
          </a:xfrm>
          <a:custGeom>
            <a:avLst/>
            <a:gdLst/>
            <a:ahLst/>
            <a:cxnLst/>
            <a:rect l="l" t="t" r="r" b="b"/>
            <a:pathLst>
              <a:path w="14434819" h="9883775">
                <a:moveTo>
                  <a:pt x="14424660" y="0"/>
                </a:moveTo>
                <a:lnTo>
                  <a:pt x="14424660" y="7532369"/>
                </a:lnTo>
              </a:path>
              <a:path w="14434819" h="9883775">
                <a:moveTo>
                  <a:pt x="14434439" y="9883140"/>
                </a:moveTo>
                <a:lnTo>
                  <a:pt x="0" y="9883140"/>
                </a:lnTo>
              </a:path>
              <a:path w="14434819" h="9883775">
                <a:moveTo>
                  <a:pt x="0" y="9451848"/>
                </a:moveTo>
                <a:lnTo>
                  <a:pt x="0" y="9883470"/>
                </a:lnTo>
              </a:path>
              <a:path w="14434819" h="9883775">
                <a:moveTo>
                  <a:pt x="14433804" y="9451848"/>
                </a:moveTo>
                <a:lnTo>
                  <a:pt x="14433804" y="98834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7899145"/>
            <a:ext cx="15119985" cy="25400"/>
          </a:xfrm>
          <a:custGeom>
            <a:avLst/>
            <a:gdLst/>
            <a:ahLst/>
            <a:cxnLst/>
            <a:rect l="l" t="t" r="r" b="b"/>
            <a:pathLst>
              <a:path w="15119985" h="25400">
                <a:moveTo>
                  <a:pt x="0" y="0"/>
                </a:moveTo>
                <a:lnTo>
                  <a:pt x="0" y="25400"/>
                </a:lnTo>
                <a:lnTo>
                  <a:pt x="15119603" y="25400"/>
                </a:lnTo>
                <a:lnTo>
                  <a:pt x="151196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6844296"/>
            <a:ext cx="4058412" cy="3165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0" y="7036307"/>
            <a:ext cx="3880103" cy="2795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93191" y="376427"/>
            <a:ext cx="14367510" cy="7534909"/>
          </a:xfrm>
          <a:custGeom>
            <a:avLst/>
            <a:gdLst/>
            <a:ahLst/>
            <a:cxnLst/>
            <a:rect l="l" t="t" r="r" b="b"/>
            <a:pathLst>
              <a:path w="14367510" h="7534909">
                <a:moveTo>
                  <a:pt x="0" y="7534909"/>
                </a:moveTo>
                <a:lnTo>
                  <a:pt x="0" y="0"/>
                </a:lnTo>
              </a:path>
              <a:path w="14367510" h="7534909">
                <a:moveTo>
                  <a:pt x="14367383" y="3048"/>
                </a:moveTo>
                <a:lnTo>
                  <a:pt x="0" y="304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825483" y="7784592"/>
            <a:ext cx="5178551" cy="1850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8807195" y="8644127"/>
            <a:ext cx="4855463" cy="1520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A851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605" y="858139"/>
            <a:ext cx="1330248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A851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png"/><Relationship Id="rId6" Type="http://schemas.openxmlformats.org/officeDocument/2006/relationships/hyperlink" Target="mailto:info@terrazasdemairena.com" TargetMode="External"/><Relationship Id="rId7" Type="http://schemas.openxmlformats.org/officeDocument/2006/relationships/hyperlink" Target="http://www.terrazasdemairena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12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49536" y="7983728"/>
            <a:ext cx="4141470" cy="167258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6364">
              <a:lnSpc>
                <a:spcPts val="7205"/>
              </a:lnSpc>
              <a:spcBef>
                <a:spcPts val="100"/>
              </a:spcBef>
            </a:pPr>
            <a:r>
              <a:rPr dirty="0" sz="6600" spc="595">
                <a:solidFill>
                  <a:srgbClr val="FFFFFF"/>
                </a:solidFill>
              </a:rPr>
              <a:t>TE</a:t>
            </a:r>
            <a:r>
              <a:rPr dirty="0" sz="6600" spc="600">
                <a:solidFill>
                  <a:srgbClr val="FFFFFF"/>
                </a:solidFill>
              </a:rPr>
              <a:t>RR</a:t>
            </a:r>
            <a:r>
              <a:rPr dirty="0" sz="6600" spc="590">
                <a:solidFill>
                  <a:srgbClr val="FFFFFF"/>
                </a:solidFill>
              </a:rPr>
              <a:t>A</a:t>
            </a:r>
            <a:r>
              <a:rPr dirty="0" sz="6600" spc="565">
                <a:solidFill>
                  <a:srgbClr val="FFFFFF"/>
                </a:solidFill>
              </a:rPr>
              <a:t>Z</a:t>
            </a:r>
            <a:r>
              <a:rPr dirty="0" sz="6600" spc="590">
                <a:solidFill>
                  <a:srgbClr val="FFFFFF"/>
                </a:solidFill>
              </a:rPr>
              <a:t>A</a:t>
            </a:r>
            <a:r>
              <a:rPr dirty="0" sz="6600">
                <a:solidFill>
                  <a:srgbClr val="FFFFFF"/>
                </a:solidFill>
              </a:rPr>
              <a:t>S</a:t>
            </a:r>
            <a:endParaRPr sz="6600"/>
          </a:p>
          <a:p>
            <a:pPr marL="12700">
              <a:lnSpc>
                <a:spcPts val="5765"/>
              </a:lnSpc>
              <a:tabLst>
                <a:tab pos="1096010" algn="l"/>
              </a:tabLst>
            </a:pPr>
            <a:r>
              <a:rPr dirty="0" sz="5400" spc="295">
                <a:solidFill>
                  <a:srgbClr val="CADD00"/>
                </a:solidFill>
              </a:rPr>
              <a:t>de	</a:t>
            </a:r>
            <a:r>
              <a:rPr dirty="0" sz="5400" spc="495">
                <a:solidFill>
                  <a:srgbClr val="CADD00"/>
                </a:solidFill>
              </a:rPr>
              <a:t>Mairena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2388" y="6004009"/>
            <a:ext cx="12800048" cy="4018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2388" y="1559813"/>
            <a:ext cx="12800048" cy="397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02917" y="5534405"/>
            <a:ext cx="15786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latin typeface="Carlito"/>
                <a:cs typeface="Carlito"/>
              </a:rPr>
              <a:t>PLANTAS </a:t>
            </a:r>
            <a:r>
              <a:rPr dirty="0" sz="1400" spc="-5">
                <a:latin typeface="Carlito"/>
                <a:cs typeface="Carlito"/>
              </a:rPr>
              <a:t>TIPO </a:t>
            </a:r>
            <a:r>
              <a:rPr dirty="0" sz="1400">
                <a:latin typeface="Carlito"/>
                <a:cs typeface="Carlito"/>
              </a:rPr>
              <a:t>1ª Y</a:t>
            </a:r>
            <a:r>
              <a:rPr dirty="0" sz="1400" spc="-6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3ª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82828" y="9614915"/>
            <a:ext cx="638555" cy="431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002917" y="9979558"/>
            <a:ext cx="15786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rlito"/>
                <a:cs typeface="Carlito"/>
              </a:rPr>
              <a:t>PLANTAS </a:t>
            </a:r>
            <a:r>
              <a:rPr dirty="0" sz="1400" spc="-5">
                <a:latin typeface="Carlito"/>
                <a:cs typeface="Carlito"/>
              </a:rPr>
              <a:t>TIPO </a:t>
            </a:r>
            <a:r>
              <a:rPr dirty="0" sz="1400">
                <a:latin typeface="Carlito"/>
                <a:cs typeface="Carlito"/>
              </a:rPr>
              <a:t>2ª Y</a:t>
            </a:r>
            <a:r>
              <a:rPr dirty="0" sz="1400" spc="-6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4ª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3505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PLANIMETRÍA</a:t>
            </a:r>
            <a:r>
              <a:rPr dirty="0" spc="-50"/>
              <a:t> </a:t>
            </a:r>
            <a:r>
              <a:rPr dirty="0"/>
              <a:t>GENERAL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15" y="2878802"/>
            <a:ext cx="13157420" cy="4050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92961" y="7065009"/>
            <a:ext cx="10579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latin typeface="Carlito"/>
                <a:cs typeface="Carlito"/>
              </a:rPr>
              <a:t>PLANTA</a:t>
            </a:r>
            <a:r>
              <a:rPr dirty="0" sz="1400" spc="-65">
                <a:latin typeface="Carlito"/>
                <a:cs typeface="Carlito"/>
              </a:rPr>
              <a:t> </a:t>
            </a:r>
            <a:r>
              <a:rPr dirty="0" sz="1400" spc="-30">
                <a:latin typeface="Carlito"/>
                <a:cs typeface="Carlito"/>
              </a:rPr>
              <a:t>ÁTICO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82828" y="9633943"/>
            <a:ext cx="606944" cy="393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3505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PLANIMETRÍA</a:t>
            </a:r>
            <a:r>
              <a:rPr dirty="0" spc="-50"/>
              <a:t> </a:t>
            </a:r>
            <a:r>
              <a:rPr dirty="0"/>
              <a:t>GENERAL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353" y="2905759"/>
            <a:ext cx="12849928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92961" y="7065009"/>
            <a:ext cx="12312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latin typeface="Carlito"/>
                <a:cs typeface="Carlito"/>
              </a:rPr>
              <a:t>PLANTA</a:t>
            </a:r>
            <a:r>
              <a:rPr dirty="0" sz="1400" spc="-70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SÓTANO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3505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PLANIMETRÍA</a:t>
            </a:r>
            <a:r>
              <a:rPr dirty="0" spc="-50"/>
              <a:t> </a:t>
            </a:r>
            <a:r>
              <a:rPr dirty="0"/>
              <a:t>GENERAL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4766" y="858139"/>
            <a:ext cx="45281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VIVIENDAS </a:t>
            </a:r>
            <a:r>
              <a:rPr dirty="0"/>
              <a:t>2D Y 3D </a:t>
            </a:r>
            <a:r>
              <a:rPr dirty="0" spc="-5"/>
              <a:t>EN </a:t>
            </a:r>
            <a:r>
              <a:rPr dirty="0" spc="-35"/>
              <a:t>PLANTA</a:t>
            </a:r>
            <a:r>
              <a:rPr dirty="0" spc="-90"/>
              <a:t> </a:t>
            </a:r>
            <a:r>
              <a:rPr dirty="0" spc="-10"/>
              <a:t>BAJA</a:t>
            </a:r>
          </a:p>
        </p:txBody>
      </p:sp>
      <p:sp>
        <p:nvSpPr>
          <p:cNvPr id="3" name="object 3"/>
          <p:cNvSpPr/>
          <p:nvPr/>
        </p:nvSpPr>
        <p:spPr>
          <a:xfrm>
            <a:off x="480059" y="5532119"/>
            <a:ext cx="4796790" cy="3595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58455" y="2216657"/>
            <a:ext cx="16744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Vivienda </a:t>
            </a:r>
            <a:r>
              <a:rPr dirty="0" sz="1400">
                <a:latin typeface="Carlito"/>
                <a:cs typeface="Carlito"/>
              </a:rPr>
              <a:t>3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dormitorios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14858" y="1788921"/>
            <a:ext cx="16744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Vivienda </a:t>
            </a:r>
            <a:r>
              <a:rPr dirty="0" sz="1400">
                <a:latin typeface="Carlito"/>
                <a:cs typeface="Carlito"/>
              </a:rPr>
              <a:t>2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dormitorios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5522" y="1631862"/>
            <a:ext cx="11811739" cy="8520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14103" y="858139"/>
            <a:ext cx="44996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VIVIENDAS </a:t>
            </a:r>
            <a:r>
              <a:rPr dirty="0"/>
              <a:t>2D Y 3D </a:t>
            </a:r>
            <a:r>
              <a:rPr dirty="0" spc="-5"/>
              <a:t>EN </a:t>
            </a:r>
            <a:r>
              <a:rPr dirty="0" spc="-35"/>
              <a:t>PLANTA</a:t>
            </a:r>
            <a:r>
              <a:rPr dirty="0" spc="-90"/>
              <a:t> </a:t>
            </a:r>
            <a:r>
              <a:rPr dirty="0" spc="-5"/>
              <a:t>TIPO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8857" y="3487038"/>
            <a:ext cx="16744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Vivienda </a:t>
            </a:r>
            <a:r>
              <a:rPr dirty="0" sz="1400">
                <a:latin typeface="Carlito"/>
                <a:cs typeface="Carlito"/>
              </a:rPr>
              <a:t>3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dormitorios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3801" y="3487038"/>
            <a:ext cx="16744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Vivienda </a:t>
            </a:r>
            <a:r>
              <a:rPr dirty="0" sz="1400">
                <a:latin typeface="Carlito"/>
                <a:cs typeface="Carlito"/>
              </a:rPr>
              <a:t>2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dormitorios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5931" y="858139"/>
            <a:ext cx="2827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5A8510"/>
                </a:solidFill>
                <a:latin typeface="Carlito"/>
                <a:cs typeface="Carlito"/>
              </a:rPr>
              <a:t>VIVIENDAS </a:t>
            </a:r>
            <a:r>
              <a:rPr dirty="0" sz="2400" spc="-5">
                <a:solidFill>
                  <a:srgbClr val="5A8510"/>
                </a:solidFill>
                <a:latin typeface="Carlito"/>
                <a:cs typeface="Carlito"/>
              </a:rPr>
              <a:t>TIPO</a:t>
            </a:r>
            <a:r>
              <a:rPr dirty="0" sz="2400" spc="-60">
                <a:solidFill>
                  <a:srgbClr val="5A8510"/>
                </a:solidFill>
                <a:latin typeface="Carlito"/>
                <a:cs typeface="Carlito"/>
              </a:rPr>
              <a:t> </a:t>
            </a:r>
            <a:r>
              <a:rPr dirty="0" sz="2400" spc="-50">
                <a:solidFill>
                  <a:srgbClr val="5A8510"/>
                </a:solidFill>
                <a:latin typeface="Carlito"/>
                <a:cs typeface="Carlito"/>
              </a:rPr>
              <a:t>ÁTICO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8714" y="646658"/>
            <a:ext cx="7621681" cy="962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42119" y="5751575"/>
            <a:ext cx="5157978" cy="3868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5071" y="8217407"/>
            <a:ext cx="7305040" cy="1211580"/>
          </a:xfrm>
          <a:custGeom>
            <a:avLst/>
            <a:gdLst/>
            <a:ahLst/>
            <a:cxnLst/>
            <a:rect l="l" t="t" r="r" b="b"/>
            <a:pathLst>
              <a:path w="7305040" h="1211579">
                <a:moveTo>
                  <a:pt x="7304532" y="0"/>
                </a:moveTo>
                <a:lnTo>
                  <a:pt x="0" y="0"/>
                </a:lnTo>
                <a:lnTo>
                  <a:pt x="0" y="1211580"/>
                </a:lnTo>
                <a:lnTo>
                  <a:pt x="7304532" y="1211580"/>
                </a:lnTo>
                <a:lnTo>
                  <a:pt x="7304532" y="0"/>
                </a:lnTo>
                <a:close/>
              </a:path>
            </a:pathLst>
          </a:custGeom>
          <a:solidFill>
            <a:srgbClr val="5A85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87851" y="2061435"/>
            <a:ext cx="2337547" cy="2496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55434" y="1314703"/>
            <a:ext cx="180911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PROMUEVE: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6669023" y="6556247"/>
            <a:ext cx="1781555" cy="1010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67906" y="5888227"/>
            <a:ext cx="1384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5A8510"/>
                </a:solidFill>
                <a:latin typeface="Carlito"/>
                <a:cs typeface="Carlito"/>
              </a:rPr>
              <a:t>GESTIONA: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6713" y="5888227"/>
            <a:ext cx="13792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A8510"/>
                </a:solidFill>
                <a:latin typeface="Carlito"/>
                <a:cs typeface="Carlito"/>
              </a:rPr>
              <a:t>P</a:t>
            </a:r>
            <a:r>
              <a:rPr dirty="0" sz="2400" spc="-25">
                <a:solidFill>
                  <a:srgbClr val="5A8510"/>
                </a:solidFill>
                <a:latin typeface="Carlito"/>
                <a:cs typeface="Carlito"/>
              </a:rPr>
              <a:t>R</a:t>
            </a:r>
            <a:r>
              <a:rPr dirty="0" sz="2400" spc="-70">
                <a:solidFill>
                  <a:srgbClr val="5A8510"/>
                </a:solidFill>
                <a:latin typeface="Carlito"/>
                <a:cs typeface="Carlito"/>
              </a:rPr>
              <a:t>O</a:t>
            </a:r>
            <a:r>
              <a:rPr dirty="0" sz="2400" spc="-5">
                <a:solidFill>
                  <a:srgbClr val="5A8510"/>
                </a:solidFill>
                <a:latin typeface="Carlito"/>
                <a:cs typeface="Carlito"/>
              </a:rPr>
              <a:t>Y</a:t>
            </a:r>
            <a:r>
              <a:rPr dirty="0" sz="2400" spc="-25">
                <a:solidFill>
                  <a:srgbClr val="5A8510"/>
                </a:solidFill>
                <a:latin typeface="Carlito"/>
                <a:cs typeface="Carlito"/>
              </a:rPr>
              <a:t>E</a:t>
            </a:r>
            <a:r>
              <a:rPr dirty="0" sz="2400" spc="10">
                <a:solidFill>
                  <a:srgbClr val="5A8510"/>
                </a:solidFill>
                <a:latin typeface="Carlito"/>
                <a:cs typeface="Carlito"/>
              </a:rPr>
              <a:t>C</a:t>
            </a:r>
            <a:r>
              <a:rPr dirty="0" sz="2400" spc="-200">
                <a:solidFill>
                  <a:srgbClr val="5A8510"/>
                </a:solidFill>
                <a:latin typeface="Carlito"/>
                <a:cs typeface="Carlito"/>
              </a:rPr>
              <a:t>T</a:t>
            </a:r>
            <a:r>
              <a:rPr dirty="0" sz="2400">
                <a:solidFill>
                  <a:srgbClr val="5A8510"/>
                </a:solidFill>
                <a:latin typeface="Carlito"/>
                <a:cs typeface="Carlito"/>
              </a:rPr>
              <a:t>A: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82045" y="5888227"/>
            <a:ext cx="19799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5A8510"/>
                </a:solidFill>
                <a:latin typeface="Carlito"/>
                <a:cs typeface="Carlito"/>
              </a:rPr>
              <a:t>COMERCIALIZA: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53551" y="6461759"/>
            <a:ext cx="2452898" cy="1170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41121" y="9638182"/>
            <a:ext cx="14037944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rlito"/>
                <a:cs typeface="Carlito"/>
              </a:rPr>
              <a:t>AVISO: </a:t>
            </a:r>
            <a:r>
              <a:rPr dirty="0" sz="1000">
                <a:latin typeface="Carlito"/>
                <a:cs typeface="Carlito"/>
              </a:rPr>
              <a:t>El </a:t>
            </a:r>
            <a:r>
              <a:rPr dirty="0" sz="1000" spc="-5">
                <a:latin typeface="Carlito"/>
                <a:cs typeface="Carlito"/>
              </a:rPr>
              <a:t>presente documento es de carácter informativo, no contractual. Las </a:t>
            </a:r>
            <a:r>
              <a:rPr dirty="0" sz="1000" spc="-10">
                <a:latin typeface="Carlito"/>
                <a:cs typeface="Carlito"/>
              </a:rPr>
              <a:t>superficies </a:t>
            </a:r>
            <a:r>
              <a:rPr dirty="0" sz="1000" spc="-5">
                <a:latin typeface="Carlito"/>
                <a:cs typeface="Carlito"/>
              </a:rPr>
              <a:t>referidas </a:t>
            </a:r>
            <a:r>
              <a:rPr dirty="0" sz="1000" spc="-10">
                <a:latin typeface="Carlito"/>
                <a:cs typeface="Carlito"/>
              </a:rPr>
              <a:t>son </a:t>
            </a:r>
            <a:r>
              <a:rPr dirty="0" sz="1000" spc="-5">
                <a:latin typeface="Carlito"/>
                <a:cs typeface="Carlito"/>
              </a:rPr>
              <a:t>orientativas y </a:t>
            </a:r>
            <a:r>
              <a:rPr dirty="0" sz="1000" spc="-10">
                <a:latin typeface="Carlito"/>
                <a:cs typeface="Carlito"/>
              </a:rPr>
              <a:t>pueden </a:t>
            </a:r>
            <a:r>
              <a:rPr dirty="0" sz="1000" spc="-5">
                <a:latin typeface="Carlito"/>
                <a:cs typeface="Carlito"/>
              </a:rPr>
              <a:t>sufrir variaciones </a:t>
            </a:r>
            <a:r>
              <a:rPr dirty="0" sz="1000" spc="-10">
                <a:latin typeface="Carlito"/>
                <a:cs typeface="Carlito"/>
              </a:rPr>
              <a:t>por </a:t>
            </a:r>
            <a:r>
              <a:rPr dirty="0" sz="1000" spc="-5">
                <a:latin typeface="Carlito"/>
                <a:cs typeface="Carlito"/>
              </a:rPr>
              <a:t>razones técnicas, legales o de ejecución. Las infografías de las fachadas, elementos comunes y restantes espacios </a:t>
            </a:r>
            <a:r>
              <a:rPr dirty="0" sz="1000" spc="-10">
                <a:latin typeface="Carlito"/>
                <a:cs typeface="Carlito"/>
              </a:rPr>
              <a:t>son  </a:t>
            </a:r>
            <a:r>
              <a:rPr dirty="0" sz="1000" spc="-5">
                <a:latin typeface="Carlito"/>
                <a:cs typeface="Carlito"/>
              </a:rPr>
              <a:t>orientativos y podrán </a:t>
            </a:r>
            <a:r>
              <a:rPr dirty="0" sz="1000" spc="-10">
                <a:latin typeface="Carlito"/>
                <a:cs typeface="Carlito"/>
              </a:rPr>
              <a:t>ser objeto </a:t>
            </a:r>
            <a:r>
              <a:rPr dirty="0" sz="1000" spc="-5">
                <a:latin typeface="Carlito"/>
                <a:cs typeface="Carlito"/>
              </a:rPr>
              <a:t>de verificación o modificación en los proyectos técnicos. </a:t>
            </a:r>
            <a:r>
              <a:rPr dirty="0" sz="1000">
                <a:latin typeface="Carlito"/>
                <a:cs typeface="Carlito"/>
              </a:rPr>
              <a:t>El </a:t>
            </a:r>
            <a:r>
              <a:rPr dirty="0" sz="1000" spc="-5">
                <a:latin typeface="Carlito"/>
                <a:cs typeface="Carlito"/>
              </a:rPr>
              <a:t>mobiliario que figura en este </a:t>
            </a:r>
            <a:r>
              <a:rPr dirty="0" sz="1000" spc="-10">
                <a:latin typeface="Carlito"/>
                <a:cs typeface="Carlito"/>
              </a:rPr>
              <a:t>dossier </a:t>
            </a:r>
            <a:r>
              <a:rPr dirty="0" sz="1000" spc="-5">
                <a:latin typeface="Carlito"/>
                <a:cs typeface="Carlito"/>
              </a:rPr>
              <a:t>es orientativo y no forma parte del producto vendido. Los acabados, </a:t>
            </a:r>
            <a:r>
              <a:rPr dirty="0" sz="1000" spc="-10">
                <a:latin typeface="Carlito"/>
                <a:cs typeface="Carlito"/>
              </a:rPr>
              <a:t>calidades, </a:t>
            </a:r>
            <a:r>
              <a:rPr dirty="0" sz="1000" spc="-5">
                <a:latin typeface="Carlito"/>
                <a:cs typeface="Carlito"/>
              </a:rPr>
              <a:t>colores, equipamientos, aparatos </a:t>
            </a:r>
            <a:r>
              <a:rPr dirty="0" sz="1000" spc="-10">
                <a:latin typeface="Carlito"/>
                <a:cs typeface="Carlito"/>
              </a:rPr>
              <a:t>sanitarios </a:t>
            </a:r>
            <a:r>
              <a:rPr dirty="0" sz="1000" spc="-5">
                <a:latin typeface="Carlito"/>
                <a:cs typeface="Carlito"/>
              </a:rPr>
              <a:t>y muebles de  cocina </a:t>
            </a:r>
            <a:r>
              <a:rPr dirty="0" sz="1000" spc="-10">
                <a:latin typeface="Carlito"/>
                <a:cs typeface="Carlito"/>
              </a:rPr>
              <a:t>son </a:t>
            </a:r>
            <a:r>
              <a:rPr dirty="0" sz="1000" spc="-5">
                <a:latin typeface="Carlito"/>
                <a:cs typeface="Carlito"/>
              </a:rPr>
              <a:t>una aproximación meramente representativa y el equipamiento de las viviendas </a:t>
            </a:r>
            <a:r>
              <a:rPr dirty="0" sz="1000" spc="-10">
                <a:latin typeface="Carlito"/>
                <a:cs typeface="Carlito"/>
              </a:rPr>
              <a:t>será </a:t>
            </a:r>
            <a:r>
              <a:rPr dirty="0" sz="1000" spc="-5">
                <a:latin typeface="Carlito"/>
                <a:cs typeface="Carlito"/>
              </a:rPr>
              <a:t>el indicado en la correspondiente memoria de</a:t>
            </a:r>
            <a:r>
              <a:rPr dirty="0" sz="1000" spc="170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calidades.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3098" y="4665979"/>
            <a:ext cx="26111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rlito"/>
                <a:cs typeface="Carlito"/>
              </a:rPr>
              <a:t>Sociedad </a:t>
            </a:r>
            <a:r>
              <a:rPr dirty="0" sz="1600" spc="-15">
                <a:latin typeface="Carlito"/>
                <a:cs typeface="Carlito"/>
              </a:rPr>
              <a:t>Cooperativa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Andaluza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05159" y="6641591"/>
            <a:ext cx="1958340" cy="940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8220455"/>
            <a:ext cx="7714615" cy="1211580"/>
          </a:xfrm>
          <a:custGeom>
            <a:avLst/>
            <a:gdLst/>
            <a:ahLst/>
            <a:cxnLst/>
            <a:rect l="l" t="t" r="r" b="b"/>
            <a:pathLst>
              <a:path w="7714615" h="1211579">
                <a:moveTo>
                  <a:pt x="7714488" y="0"/>
                </a:moveTo>
                <a:lnTo>
                  <a:pt x="0" y="0"/>
                </a:lnTo>
                <a:lnTo>
                  <a:pt x="0" y="1211580"/>
                </a:lnTo>
                <a:lnTo>
                  <a:pt x="7714488" y="1211580"/>
                </a:lnTo>
                <a:lnTo>
                  <a:pt x="7714488" y="0"/>
                </a:lnTo>
                <a:close/>
              </a:path>
            </a:pathLst>
          </a:custGeom>
          <a:solidFill>
            <a:srgbClr val="131E0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35095" y="8277961"/>
            <a:ext cx="3600450" cy="986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973580">
              <a:lnSpc>
                <a:spcPct val="150100"/>
              </a:lnSpc>
              <a:spcBef>
                <a:spcPts val="100"/>
              </a:spcBef>
            </a:pPr>
            <a:r>
              <a:rPr dirty="0" sz="1400" spc="-20">
                <a:solidFill>
                  <a:srgbClr val="E1EFD9"/>
                </a:solidFill>
                <a:latin typeface="Carlito"/>
                <a:cs typeface="Carlito"/>
              </a:rPr>
              <a:t>Teléfono: </a:t>
            </a:r>
            <a:r>
              <a:rPr dirty="0" sz="1400" spc="-5">
                <a:solidFill>
                  <a:srgbClr val="E1EFD9"/>
                </a:solidFill>
                <a:latin typeface="Carlito"/>
                <a:cs typeface="Carlito"/>
              </a:rPr>
              <a:t>657</a:t>
            </a:r>
            <a:r>
              <a:rPr dirty="0" sz="1400" spc="-40">
                <a:solidFill>
                  <a:srgbClr val="E1EFD9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E1EFD9"/>
                </a:solidFill>
                <a:latin typeface="Carlito"/>
                <a:cs typeface="Carlito"/>
              </a:rPr>
              <a:t>573</a:t>
            </a:r>
            <a:r>
              <a:rPr dirty="0" sz="1400" spc="-5">
                <a:solidFill>
                  <a:srgbClr val="E1EFD9"/>
                </a:solidFill>
                <a:latin typeface="Carlito"/>
                <a:cs typeface="Carlito"/>
              </a:rPr>
              <a:t> 640 </a:t>
            </a:r>
            <a:r>
              <a:rPr dirty="0" sz="1400">
                <a:solidFill>
                  <a:srgbClr val="E1EFD9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E1EFD9"/>
                </a:solidFill>
                <a:latin typeface="Carlito"/>
                <a:cs typeface="Carlito"/>
              </a:rPr>
              <a:t>Correo</a:t>
            </a:r>
            <a:r>
              <a:rPr dirty="0" sz="1400">
                <a:solidFill>
                  <a:srgbClr val="E1EFD9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E1EFD9"/>
                </a:solidFill>
                <a:latin typeface="Carlito"/>
                <a:cs typeface="Carlito"/>
              </a:rPr>
              <a:t>electrónico:</a:t>
            </a:r>
            <a:r>
              <a:rPr dirty="0" sz="1400" spc="15">
                <a:solidFill>
                  <a:srgbClr val="E1EFD9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1EFD9"/>
                </a:solidFill>
                <a:latin typeface="Carlito"/>
                <a:cs typeface="Carlito"/>
                <a:hlinkClick r:id="rId6"/>
              </a:rPr>
              <a:t>info@terrazasdemairena.com </a:t>
            </a:r>
            <a:r>
              <a:rPr dirty="0" sz="1400" spc="-5">
                <a:solidFill>
                  <a:srgbClr val="E1EFD9"/>
                </a:solidFill>
                <a:latin typeface="Carlito"/>
                <a:cs typeface="Carlito"/>
              </a:rPr>
              <a:t> </a:t>
            </a:r>
            <a:r>
              <a:rPr dirty="0" sz="1400" spc="-15">
                <a:solidFill>
                  <a:srgbClr val="E1EFD9"/>
                </a:solidFill>
                <a:latin typeface="Carlito"/>
                <a:cs typeface="Carlito"/>
              </a:rPr>
              <a:t>Web:</a:t>
            </a:r>
            <a:r>
              <a:rPr dirty="0" sz="1400" spc="-45">
                <a:solidFill>
                  <a:srgbClr val="E1EFD9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E1EFD9"/>
                </a:solidFill>
                <a:latin typeface="Carlito"/>
                <a:cs typeface="Carlito"/>
                <a:hlinkClick r:id="rId7"/>
              </a:rPr>
              <a:t>www.terrazasdemairena.com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45577" y="8259546"/>
            <a:ext cx="4094479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Calle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Américo </a:t>
            </a:r>
            <a:r>
              <a:rPr dirty="0" sz="1400" spc="-15">
                <a:solidFill>
                  <a:srgbClr val="FFFFFF"/>
                </a:solidFill>
                <a:latin typeface="Carlito"/>
                <a:cs typeface="Carlito"/>
              </a:rPr>
              <a:t>Vespucio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5. 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Portal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4. </a:t>
            </a:r>
            <a:r>
              <a:rPr dirty="0" sz="1400" spc="-10">
                <a:solidFill>
                  <a:srgbClr val="FFFFFF"/>
                </a:solidFill>
                <a:latin typeface="Carlito"/>
                <a:cs typeface="Carlito"/>
              </a:rPr>
              <a:t>Planta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1ªE. </a:t>
            </a:r>
            <a:r>
              <a:rPr dirty="0" sz="1400">
                <a:solidFill>
                  <a:srgbClr val="FFFFFF"/>
                </a:solidFill>
                <a:latin typeface="Carlito"/>
                <a:cs typeface="Carlito"/>
              </a:rPr>
              <a:t>Módulo 6 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Edificio Cartuja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41092</a:t>
            </a:r>
            <a:r>
              <a:rPr dirty="0" sz="1400" spc="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rlito"/>
                <a:cs typeface="Carlito"/>
              </a:rPr>
              <a:t>(Sevilla)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117444" cy="10690860"/>
            <a:chOff x="0" y="0"/>
            <a:chExt cx="15117444" cy="10690860"/>
          </a:xfrm>
        </p:grpSpPr>
        <p:sp>
          <p:nvSpPr>
            <p:cNvPr id="3" name="object 3"/>
            <p:cNvSpPr/>
            <p:nvPr/>
          </p:nvSpPr>
          <p:spPr>
            <a:xfrm>
              <a:off x="0" y="55"/>
              <a:ext cx="11201399" cy="10690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22079" y="0"/>
              <a:ext cx="6095237" cy="106900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119106" y="4923768"/>
            <a:ext cx="4370070" cy="4140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latin typeface="Carlito"/>
                <a:cs typeface="Carlito"/>
              </a:rPr>
              <a:t>A un </a:t>
            </a:r>
            <a:r>
              <a:rPr dirty="0" sz="1800" spc="-5">
                <a:latin typeface="Carlito"/>
                <a:cs typeface="Carlito"/>
              </a:rPr>
              <a:t>paso </a:t>
            </a:r>
            <a:r>
              <a:rPr dirty="0" sz="1800">
                <a:latin typeface="Carlito"/>
                <a:cs typeface="Carlito"/>
              </a:rPr>
              <a:t>del </a:t>
            </a:r>
            <a:r>
              <a:rPr dirty="0" sz="1800" spc="-10">
                <a:latin typeface="Carlito"/>
                <a:cs typeface="Carlito"/>
              </a:rPr>
              <a:t>centro </a:t>
            </a:r>
            <a:r>
              <a:rPr dirty="0" sz="1800">
                <a:latin typeface="Carlito"/>
                <a:cs typeface="Carlito"/>
              </a:rPr>
              <a:t>de </a:t>
            </a:r>
            <a:r>
              <a:rPr dirty="0" sz="1800" spc="-5">
                <a:latin typeface="Carlito"/>
                <a:cs typeface="Carlito"/>
              </a:rPr>
              <a:t>Mairena </a:t>
            </a:r>
            <a:r>
              <a:rPr dirty="0" sz="1800">
                <a:latin typeface="Carlito"/>
                <a:cs typeface="Carlito"/>
              </a:rPr>
              <a:t>del </a:t>
            </a:r>
            <a:r>
              <a:rPr dirty="0" sz="1800" spc="-15">
                <a:latin typeface="Carlito"/>
                <a:cs typeface="Carlito"/>
              </a:rPr>
              <a:t>Aljarafe,  </a:t>
            </a:r>
            <a:r>
              <a:rPr dirty="0" sz="1800">
                <a:latin typeface="Carlito"/>
                <a:cs typeface="Carlito"/>
              </a:rPr>
              <a:t>muy </a:t>
            </a:r>
            <a:r>
              <a:rPr dirty="0" sz="1800" spc="-15">
                <a:latin typeface="Carlito"/>
                <a:cs typeface="Carlito"/>
              </a:rPr>
              <a:t>cerca </a:t>
            </a:r>
            <a:r>
              <a:rPr dirty="0" sz="1800">
                <a:latin typeface="Carlito"/>
                <a:cs typeface="Carlito"/>
              </a:rPr>
              <a:t>del </a:t>
            </a:r>
            <a:r>
              <a:rPr dirty="0" sz="1800" spc="-5">
                <a:latin typeface="Carlito"/>
                <a:cs typeface="Carlito"/>
              </a:rPr>
              <a:t>Nuevo </a:t>
            </a:r>
            <a:r>
              <a:rPr dirty="0" sz="1800" spc="-25">
                <a:latin typeface="Carlito"/>
                <a:cs typeface="Carlito"/>
              </a:rPr>
              <a:t>Bulevar, </a:t>
            </a:r>
            <a:r>
              <a:rPr dirty="0" sz="1800" spc="-5">
                <a:solidFill>
                  <a:srgbClr val="5A8510"/>
                </a:solidFill>
                <a:latin typeface="Carlito"/>
                <a:cs typeface="Carlito"/>
              </a:rPr>
              <a:t>TERRAZAS DE  MAIRENA, Sdad. Coop. </a:t>
            </a:r>
            <a:r>
              <a:rPr dirty="0" sz="1800">
                <a:solidFill>
                  <a:srgbClr val="5A8510"/>
                </a:solidFill>
                <a:latin typeface="Carlito"/>
                <a:cs typeface="Carlito"/>
              </a:rPr>
              <a:t>And. </a:t>
            </a:r>
            <a:r>
              <a:rPr dirty="0" sz="1800" spc="-10">
                <a:latin typeface="Carlito"/>
                <a:cs typeface="Carlito"/>
              </a:rPr>
              <a:t>promueve </a:t>
            </a:r>
            <a:r>
              <a:rPr dirty="0" sz="1800" spc="-5">
                <a:latin typeface="Carlito"/>
                <a:cs typeface="Carlito"/>
              </a:rPr>
              <a:t>86  viviendas </a:t>
            </a:r>
            <a:r>
              <a:rPr dirty="0" sz="1800">
                <a:latin typeface="Carlito"/>
                <a:cs typeface="Carlito"/>
              </a:rPr>
              <a:t>de 2 y 3 </a:t>
            </a:r>
            <a:r>
              <a:rPr dirty="0" sz="1800" spc="-5">
                <a:latin typeface="Carlito"/>
                <a:cs typeface="Carlito"/>
              </a:rPr>
              <a:t>dormitorios </a:t>
            </a:r>
            <a:r>
              <a:rPr dirty="0" sz="1800" spc="-10">
                <a:latin typeface="Carlito"/>
                <a:cs typeface="Carlito"/>
              </a:rPr>
              <a:t>con </a:t>
            </a:r>
            <a:r>
              <a:rPr dirty="0" sz="1800">
                <a:latin typeface="Carlito"/>
                <a:cs typeface="Carlito"/>
              </a:rPr>
              <a:t>amplias  </a:t>
            </a:r>
            <a:r>
              <a:rPr dirty="0" sz="1800" spc="-15">
                <a:latin typeface="Carlito"/>
                <a:cs typeface="Carlito"/>
              </a:rPr>
              <a:t>terrazas, garajes </a:t>
            </a:r>
            <a:r>
              <a:rPr dirty="0" sz="1800">
                <a:latin typeface="Carlito"/>
                <a:cs typeface="Carlito"/>
              </a:rPr>
              <a:t>y </a:t>
            </a:r>
            <a:r>
              <a:rPr dirty="0" sz="1800" spc="-15">
                <a:latin typeface="Carlito"/>
                <a:cs typeface="Carlito"/>
              </a:rPr>
              <a:t>trasteros. </a:t>
            </a:r>
            <a:r>
              <a:rPr dirty="0" sz="1800" spc="-5">
                <a:latin typeface="Carlito"/>
                <a:cs typeface="Carlito"/>
              </a:rPr>
              <a:t>Un edificio </a:t>
            </a:r>
            <a:r>
              <a:rPr dirty="0" sz="1800">
                <a:latin typeface="Carlito"/>
                <a:cs typeface="Carlito"/>
              </a:rPr>
              <a:t>de  </a:t>
            </a:r>
            <a:r>
              <a:rPr dirty="0" sz="1800" spc="-5">
                <a:latin typeface="Carlito"/>
                <a:cs typeface="Carlito"/>
              </a:rPr>
              <a:t>diseño </a:t>
            </a:r>
            <a:r>
              <a:rPr dirty="0" sz="1800">
                <a:latin typeface="Carlito"/>
                <a:cs typeface="Carlito"/>
              </a:rPr>
              <a:t>que </a:t>
            </a:r>
            <a:r>
              <a:rPr dirty="0" sz="1800" spc="-10">
                <a:latin typeface="Carlito"/>
                <a:cs typeface="Carlito"/>
              </a:rPr>
              <a:t>cuenta con </a:t>
            </a:r>
            <a:r>
              <a:rPr dirty="0" sz="1800" spc="-5">
                <a:latin typeface="Carlito"/>
                <a:cs typeface="Carlito"/>
              </a:rPr>
              <a:t>piscina, </a:t>
            </a:r>
            <a:r>
              <a:rPr dirty="0" sz="1800" spc="-10">
                <a:latin typeface="Carlito"/>
                <a:cs typeface="Carlito"/>
              </a:rPr>
              <a:t>zonas  </a:t>
            </a:r>
            <a:r>
              <a:rPr dirty="0" sz="1800" spc="-5">
                <a:latin typeface="Carlito"/>
                <a:cs typeface="Carlito"/>
              </a:rPr>
              <a:t>comunes, </a:t>
            </a:r>
            <a:r>
              <a:rPr dirty="0" sz="1800" spc="-15">
                <a:latin typeface="Carlito"/>
                <a:cs typeface="Carlito"/>
              </a:rPr>
              <a:t>excelentes </a:t>
            </a:r>
            <a:r>
              <a:rPr dirty="0" sz="1800" spc="-10">
                <a:latin typeface="Carlito"/>
                <a:cs typeface="Carlito"/>
              </a:rPr>
              <a:t>conexiones </a:t>
            </a:r>
            <a:r>
              <a:rPr dirty="0" sz="1800">
                <a:latin typeface="Carlito"/>
                <a:cs typeface="Carlito"/>
              </a:rPr>
              <a:t>y una  </a:t>
            </a:r>
            <a:r>
              <a:rPr dirty="0" sz="1800" spc="-5">
                <a:latin typeface="Carlito"/>
                <a:cs typeface="Carlito"/>
              </a:rPr>
              <a:t>privilegiada situación, </a:t>
            </a:r>
            <a:r>
              <a:rPr dirty="0" sz="1800">
                <a:latin typeface="Carlito"/>
                <a:cs typeface="Carlito"/>
              </a:rPr>
              <a:t>a menos de 5 </a:t>
            </a:r>
            <a:r>
              <a:rPr dirty="0" sz="1800" spc="-5">
                <a:latin typeface="Carlito"/>
                <a:cs typeface="Carlito"/>
              </a:rPr>
              <a:t>minutos </a:t>
            </a:r>
            <a:r>
              <a:rPr dirty="0" sz="1800">
                <a:latin typeface="Carlito"/>
                <a:cs typeface="Carlito"/>
              </a:rPr>
              <a:t>a  </a:t>
            </a:r>
            <a:r>
              <a:rPr dirty="0" sz="1800" spc="-5">
                <a:latin typeface="Carlito"/>
                <a:cs typeface="Carlito"/>
              </a:rPr>
              <a:t>pie </a:t>
            </a:r>
            <a:r>
              <a:rPr dirty="0" sz="1800">
                <a:latin typeface="Carlito"/>
                <a:cs typeface="Carlito"/>
              </a:rPr>
              <a:t>de </a:t>
            </a:r>
            <a:r>
              <a:rPr dirty="0" sz="1800" spc="-5">
                <a:latin typeface="Carlito"/>
                <a:cs typeface="Carlito"/>
              </a:rPr>
              <a:t>colegios, supermercados, gimnasios,  bares, </a:t>
            </a:r>
            <a:r>
              <a:rPr dirty="0" sz="1800" spc="-15">
                <a:latin typeface="Carlito"/>
                <a:cs typeface="Carlito"/>
              </a:rPr>
              <a:t>restaurantes </a:t>
            </a:r>
            <a:r>
              <a:rPr dirty="0" sz="1800">
                <a:latin typeface="Carlito"/>
                <a:cs typeface="Carlito"/>
              </a:rPr>
              <a:t>y </a:t>
            </a:r>
            <a:r>
              <a:rPr dirty="0" sz="1800" spc="-10">
                <a:latin typeface="Carlito"/>
                <a:cs typeface="Carlito"/>
              </a:rPr>
              <a:t>otros</a:t>
            </a:r>
            <a:r>
              <a:rPr dirty="0" sz="1800" spc="20">
                <a:latin typeface="Carlito"/>
                <a:cs typeface="Carlito"/>
              </a:rPr>
              <a:t> </a:t>
            </a:r>
            <a:r>
              <a:rPr dirty="0" sz="1800" spc="-5">
                <a:latin typeface="Carlito"/>
                <a:cs typeface="Carlito"/>
              </a:rPr>
              <a:t>servicios.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82911" y="45719"/>
            <a:ext cx="5431790" cy="5431790"/>
            <a:chOff x="9582911" y="45719"/>
            <a:chExt cx="5431790" cy="5431790"/>
          </a:xfrm>
        </p:grpSpPr>
        <p:sp>
          <p:nvSpPr>
            <p:cNvPr id="7" name="object 7"/>
            <p:cNvSpPr/>
            <p:nvPr/>
          </p:nvSpPr>
          <p:spPr>
            <a:xfrm>
              <a:off x="9582911" y="45719"/>
              <a:ext cx="5431536" cy="54315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608819" y="71627"/>
              <a:ext cx="5329428" cy="53294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2886" y="1182242"/>
            <a:ext cx="11842750" cy="8898255"/>
            <a:chOff x="2012886" y="1182242"/>
            <a:chExt cx="11842750" cy="8898255"/>
          </a:xfrm>
        </p:grpSpPr>
        <p:sp>
          <p:nvSpPr>
            <p:cNvPr id="3" name="object 3"/>
            <p:cNvSpPr/>
            <p:nvPr/>
          </p:nvSpPr>
          <p:spPr>
            <a:xfrm>
              <a:off x="2022347" y="1194434"/>
              <a:ext cx="11823192" cy="88761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17648" y="1187005"/>
              <a:ext cx="11833225" cy="8888730"/>
            </a:xfrm>
            <a:custGeom>
              <a:avLst/>
              <a:gdLst/>
              <a:ahLst/>
              <a:cxnLst/>
              <a:rect l="l" t="t" r="r" b="b"/>
              <a:pathLst>
                <a:path w="11833225" h="8888730">
                  <a:moveTo>
                    <a:pt x="0" y="8888349"/>
                  </a:moveTo>
                  <a:lnTo>
                    <a:pt x="11832716" y="8888349"/>
                  </a:lnTo>
                  <a:lnTo>
                    <a:pt x="11832716" y="0"/>
                  </a:lnTo>
                  <a:lnTo>
                    <a:pt x="0" y="0"/>
                  </a:lnTo>
                  <a:lnTo>
                    <a:pt x="0" y="8888349"/>
                  </a:lnTo>
                  <a:close/>
                </a:path>
              </a:pathLst>
            </a:custGeom>
            <a:ln w="9525">
              <a:solidFill>
                <a:srgbClr val="5A851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635242" y="9057893"/>
            <a:ext cx="8502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Mercadona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8227" y="3721988"/>
            <a:ext cx="148971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Ayuntamiento </a:t>
            </a: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de  Mairena del</a:t>
            </a:r>
            <a:r>
              <a:rPr dirty="0" sz="1400" spc="-5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Aljarafe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2716" y="8222995"/>
            <a:ext cx="11430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Centro</a:t>
            </a:r>
            <a:r>
              <a:rPr dirty="0" sz="1400" spc="-5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docente  </a:t>
            </a: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María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1670" y="8173339"/>
            <a:ext cx="746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Gua</a:t>
            </a:r>
            <a:r>
              <a:rPr dirty="0" sz="1400" spc="-3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d</a:t>
            </a: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ería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72328" y="4777739"/>
            <a:ext cx="1775460" cy="4962525"/>
            <a:chOff x="5672328" y="4777739"/>
            <a:chExt cx="1775460" cy="4962525"/>
          </a:xfrm>
        </p:grpSpPr>
        <p:sp>
          <p:nvSpPr>
            <p:cNvPr id="10" name="object 10"/>
            <p:cNvSpPr/>
            <p:nvPr/>
          </p:nvSpPr>
          <p:spPr>
            <a:xfrm>
              <a:off x="7078980" y="7057643"/>
              <a:ext cx="368807" cy="3688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13804" y="9351263"/>
              <a:ext cx="388620" cy="3886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72328" y="4777739"/>
              <a:ext cx="336803" cy="3368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866001" y="6795337"/>
            <a:ext cx="79692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Gasolinera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6084" y="4799202"/>
            <a:ext cx="7639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CaixaBank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32632" y="3488435"/>
            <a:ext cx="3070860" cy="4663440"/>
            <a:chOff x="3532632" y="3488435"/>
            <a:chExt cx="3070860" cy="4663440"/>
          </a:xfrm>
        </p:grpSpPr>
        <p:sp>
          <p:nvSpPr>
            <p:cNvPr id="16" name="object 16"/>
            <p:cNvSpPr/>
            <p:nvPr/>
          </p:nvSpPr>
          <p:spPr>
            <a:xfrm>
              <a:off x="3532632" y="7667244"/>
              <a:ext cx="484632" cy="4846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214872" y="3488435"/>
              <a:ext cx="388620" cy="388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9033129" y="6004686"/>
            <a:ext cx="3632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MAS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27576" y="1231391"/>
            <a:ext cx="6350635" cy="7088505"/>
            <a:chOff x="4227576" y="1231391"/>
            <a:chExt cx="6350635" cy="7088505"/>
          </a:xfrm>
        </p:grpSpPr>
        <p:sp>
          <p:nvSpPr>
            <p:cNvPr id="20" name="object 20"/>
            <p:cNvSpPr/>
            <p:nvPr/>
          </p:nvSpPr>
          <p:spPr>
            <a:xfrm>
              <a:off x="9392411" y="5940551"/>
              <a:ext cx="388620" cy="388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905756" y="5835395"/>
              <a:ext cx="432815" cy="4312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489704" y="6402323"/>
              <a:ext cx="1917192" cy="19171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15612" y="6428231"/>
              <a:ext cx="1815084" cy="18150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596128" y="5445251"/>
              <a:ext cx="388620" cy="388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27576" y="7650479"/>
              <a:ext cx="586739" cy="5867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222492" y="5841491"/>
              <a:ext cx="431291" cy="4312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448044" y="4709159"/>
              <a:ext cx="579120" cy="5806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07352" y="3758183"/>
              <a:ext cx="594359" cy="5943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108192" y="2926079"/>
              <a:ext cx="452628" cy="4526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020300" y="4238243"/>
              <a:ext cx="557783" cy="5577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458200" y="6480047"/>
              <a:ext cx="603503" cy="6019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445752" y="5393435"/>
              <a:ext cx="388620" cy="388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093452" y="5928359"/>
              <a:ext cx="388620" cy="388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153655" y="4558283"/>
              <a:ext cx="574548" cy="5730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772655" y="1231391"/>
              <a:ext cx="594359" cy="5943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453628" y="3115055"/>
              <a:ext cx="388620" cy="388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875776" y="2339339"/>
              <a:ext cx="505968" cy="5059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4148709" y="5951346"/>
            <a:ext cx="7042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Gim</a:t>
            </a: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n</a:t>
            </a: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asio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02116" y="4373371"/>
            <a:ext cx="11601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Centro </a:t>
            </a: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de</a:t>
            </a:r>
            <a:r>
              <a:rPr dirty="0" sz="1400" spc="-45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salud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83856" y="1311909"/>
            <a:ext cx="99758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solidFill>
                  <a:srgbClr val="C00000"/>
                </a:solidFill>
                <a:latin typeface="Carlito"/>
                <a:cs typeface="Carlito"/>
              </a:rPr>
              <a:t>P</a:t>
            </a:r>
            <a:r>
              <a:rPr dirty="0" sz="1400" spc="5">
                <a:solidFill>
                  <a:srgbClr val="C00000"/>
                </a:solidFill>
                <a:latin typeface="Carlito"/>
                <a:cs typeface="Carlito"/>
              </a:rPr>
              <a:t>o</a:t>
            </a: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lide</a:t>
            </a: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p</a:t>
            </a:r>
            <a:r>
              <a:rPr dirty="0" sz="1400" spc="5">
                <a:solidFill>
                  <a:srgbClr val="C00000"/>
                </a:solidFill>
                <a:latin typeface="Carlito"/>
                <a:cs typeface="Carlito"/>
              </a:rPr>
              <a:t>o</a:t>
            </a: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rti</a:t>
            </a: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v</a:t>
            </a: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o  </a:t>
            </a: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municipal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56069" y="2476881"/>
            <a:ext cx="3215640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2324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Ateneo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rlito"/>
              <a:cs typeface="Carlito"/>
            </a:endParaRPr>
          </a:p>
          <a:p>
            <a:pPr marL="12700">
              <a:lnSpc>
                <a:spcPts val="1530"/>
              </a:lnSpc>
            </a:pP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Guardería</a:t>
            </a:r>
            <a:endParaRPr sz="1400">
              <a:latin typeface="Carlito"/>
              <a:cs typeface="Carlito"/>
            </a:endParaRPr>
          </a:p>
          <a:p>
            <a:pPr marL="2377440">
              <a:lnSpc>
                <a:spcPts val="1530"/>
              </a:lnSpc>
            </a:pP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Mercadona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0766552" y="731011"/>
            <a:ext cx="30003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UBICACIÓN </a:t>
            </a:r>
            <a:r>
              <a:rPr dirty="0"/>
              <a:t>Y</a:t>
            </a:r>
            <a:r>
              <a:rPr dirty="0" spc="-114"/>
              <a:t> </a:t>
            </a:r>
            <a:r>
              <a:rPr dirty="0" spc="-10"/>
              <a:t>SERVICIOS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6182867" y="3112007"/>
            <a:ext cx="5374005" cy="5400040"/>
            <a:chOff x="6182867" y="3112007"/>
            <a:chExt cx="5374005" cy="5400040"/>
          </a:xfrm>
        </p:grpSpPr>
        <p:sp>
          <p:nvSpPr>
            <p:cNvPr id="44" name="object 44"/>
            <p:cNvSpPr/>
            <p:nvPr/>
          </p:nvSpPr>
          <p:spPr>
            <a:xfrm>
              <a:off x="8790432" y="5266943"/>
              <a:ext cx="603503" cy="6019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521696" y="5230367"/>
              <a:ext cx="603503" cy="6035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941052" y="4954523"/>
              <a:ext cx="580644" cy="5806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788396" y="3941063"/>
              <a:ext cx="586740" cy="5867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468355" y="3112007"/>
              <a:ext cx="588264" cy="5867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385303" y="5599175"/>
              <a:ext cx="457200" cy="4572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242303" y="5379719"/>
              <a:ext cx="388620" cy="388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182867" y="4011167"/>
              <a:ext cx="574547" cy="57302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232135" y="7932419"/>
              <a:ext cx="580644" cy="5791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969752" y="6902195"/>
              <a:ext cx="586740" cy="5867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11135994" y="3368420"/>
            <a:ext cx="12058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CEIP Los</a:t>
            </a:r>
            <a:r>
              <a:rPr dirty="0" sz="1400" spc="-5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Rosales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469751" y="4084700"/>
            <a:ext cx="124968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CEIP Giner de</a:t>
            </a:r>
            <a:r>
              <a:rPr dirty="0" sz="1400" spc="-35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los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Ríos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12409" y="4267961"/>
            <a:ext cx="7391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Biblioteca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635867" y="7203185"/>
            <a:ext cx="87439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C00000"/>
                </a:solidFill>
                <a:latin typeface="Carlito"/>
                <a:cs typeface="Carlito"/>
              </a:rPr>
              <a:t>CEIP</a:t>
            </a:r>
            <a:r>
              <a:rPr dirty="0" sz="1400" spc="-65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C00000"/>
                </a:solidFill>
                <a:latin typeface="Carlito"/>
                <a:cs typeface="Carlito"/>
              </a:rPr>
              <a:t>Malala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08850" y="5967729"/>
            <a:ext cx="12827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Centro</a:t>
            </a:r>
            <a:r>
              <a:rPr dirty="0" sz="1400" spc="-35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C00000"/>
                </a:solidFill>
                <a:latin typeface="Carlito"/>
                <a:cs typeface="Carlito"/>
              </a:rPr>
              <a:t>recreativo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43144" y="2004059"/>
            <a:ext cx="6434455" cy="3340735"/>
            <a:chOff x="5343144" y="2004059"/>
            <a:chExt cx="6434455" cy="3340735"/>
          </a:xfrm>
        </p:grpSpPr>
        <p:sp>
          <p:nvSpPr>
            <p:cNvPr id="60" name="object 60"/>
            <p:cNvSpPr/>
            <p:nvPr/>
          </p:nvSpPr>
          <p:spPr>
            <a:xfrm>
              <a:off x="5343144" y="2953511"/>
              <a:ext cx="579120" cy="5806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9704832" y="2004059"/>
              <a:ext cx="388620" cy="388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1390376" y="4956047"/>
              <a:ext cx="387096" cy="388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37011" y="731011"/>
            <a:ext cx="3130550" cy="670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4339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A8510"/>
                </a:solidFill>
                <a:latin typeface="Carlito"/>
                <a:cs typeface="Carlito"/>
              </a:rPr>
              <a:t>UB</a:t>
            </a:r>
            <a:r>
              <a:rPr dirty="0" sz="2400" spc="-10">
                <a:solidFill>
                  <a:srgbClr val="5A8510"/>
                </a:solidFill>
                <a:latin typeface="Carlito"/>
                <a:cs typeface="Carlito"/>
              </a:rPr>
              <a:t>I</a:t>
            </a:r>
            <a:r>
              <a:rPr dirty="0" sz="2400" spc="-5">
                <a:solidFill>
                  <a:srgbClr val="5A8510"/>
                </a:solidFill>
                <a:latin typeface="Carlito"/>
                <a:cs typeface="Carlito"/>
              </a:rPr>
              <a:t>CACI</a:t>
            </a:r>
            <a:r>
              <a:rPr dirty="0" sz="2400" spc="-15">
                <a:solidFill>
                  <a:srgbClr val="5A8510"/>
                </a:solidFill>
                <a:latin typeface="Carlito"/>
                <a:cs typeface="Carlito"/>
              </a:rPr>
              <a:t>Ó</a:t>
            </a:r>
            <a:r>
              <a:rPr dirty="0" sz="2400">
                <a:solidFill>
                  <a:srgbClr val="5A8510"/>
                </a:solidFill>
                <a:latin typeface="Carlito"/>
                <a:cs typeface="Carlito"/>
              </a:rPr>
              <a:t>N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00" spc="-15">
                <a:solidFill>
                  <a:srgbClr val="5A8510"/>
                </a:solidFill>
                <a:latin typeface="Carlito"/>
                <a:cs typeface="Carlito"/>
              </a:rPr>
              <a:t>Próxima </a:t>
            </a:r>
            <a:r>
              <a:rPr dirty="0" sz="1800" spc="-5">
                <a:solidFill>
                  <a:srgbClr val="5A8510"/>
                </a:solidFill>
                <a:latin typeface="Carlito"/>
                <a:cs typeface="Carlito"/>
              </a:rPr>
              <a:t>urbanización </a:t>
            </a:r>
            <a:r>
              <a:rPr dirty="0" sz="1800" spc="-10">
                <a:solidFill>
                  <a:srgbClr val="5A8510"/>
                </a:solidFill>
                <a:latin typeface="Carlito"/>
                <a:cs typeface="Carlito"/>
              </a:rPr>
              <a:t>Sector </a:t>
            </a:r>
            <a:r>
              <a:rPr dirty="0" sz="1800">
                <a:solidFill>
                  <a:srgbClr val="5A8510"/>
                </a:solidFill>
                <a:latin typeface="Carlito"/>
                <a:cs typeface="Carlito"/>
              </a:rPr>
              <a:t>SR-8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2227" y="1557527"/>
            <a:ext cx="12402312" cy="826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6007" y="4559934"/>
            <a:ext cx="1264094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rlito"/>
                <a:cs typeface="Carlito"/>
              </a:rPr>
              <a:t>El </a:t>
            </a:r>
            <a:r>
              <a:rPr dirty="0" sz="1600" spc="-15">
                <a:latin typeface="Carlito"/>
                <a:cs typeface="Carlito"/>
              </a:rPr>
              <a:t>Proyecto </a:t>
            </a:r>
            <a:r>
              <a:rPr dirty="0" sz="1600">
                <a:latin typeface="Carlito"/>
                <a:cs typeface="Carlito"/>
              </a:rPr>
              <a:t>de </a:t>
            </a:r>
            <a:r>
              <a:rPr dirty="0" sz="1600" spc="-5">
                <a:solidFill>
                  <a:srgbClr val="5A8510"/>
                </a:solidFill>
                <a:latin typeface="Carlito"/>
                <a:cs typeface="Carlito"/>
              </a:rPr>
              <a:t>TERRAZAS DE </a:t>
            </a:r>
            <a:r>
              <a:rPr dirty="0" sz="1600">
                <a:solidFill>
                  <a:srgbClr val="5A8510"/>
                </a:solidFill>
                <a:latin typeface="Carlito"/>
                <a:cs typeface="Carlito"/>
              </a:rPr>
              <a:t>MAIRENA </a:t>
            </a:r>
            <a:r>
              <a:rPr dirty="0" sz="1600" spc="-15">
                <a:latin typeface="Carlito"/>
                <a:cs typeface="Carlito"/>
              </a:rPr>
              <a:t>consta </a:t>
            </a:r>
            <a:r>
              <a:rPr dirty="0" sz="1600" spc="-5">
                <a:latin typeface="Carlito"/>
                <a:cs typeface="Carlito"/>
              </a:rPr>
              <a:t>de un edificio </a:t>
            </a:r>
            <a:r>
              <a:rPr dirty="0" sz="1600" spc="-20">
                <a:latin typeface="Carlito"/>
                <a:cs typeface="Carlito"/>
              </a:rPr>
              <a:t>exento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86 </a:t>
            </a:r>
            <a:r>
              <a:rPr dirty="0" sz="1600" spc="-5">
                <a:latin typeface="Carlito"/>
                <a:cs typeface="Carlito"/>
              </a:rPr>
              <a:t>viviendas </a:t>
            </a:r>
            <a:r>
              <a:rPr dirty="0" sz="1600" spc="-10">
                <a:latin typeface="Carlito"/>
                <a:cs typeface="Carlito"/>
              </a:rPr>
              <a:t>con </a:t>
            </a:r>
            <a:r>
              <a:rPr dirty="0" sz="1600" spc="-5">
                <a:latin typeface="Carlito"/>
                <a:cs typeface="Carlito"/>
              </a:rPr>
              <a:t>una </a:t>
            </a:r>
            <a:r>
              <a:rPr dirty="0" sz="1600" spc="-15">
                <a:latin typeface="Carlito"/>
                <a:cs typeface="Carlito"/>
              </a:rPr>
              <a:t>altura </a:t>
            </a:r>
            <a:r>
              <a:rPr dirty="0" sz="1600" spc="-5">
                <a:latin typeface="Carlito"/>
                <a:cs typeface="Carlito"/>
              </a:rPr>
              <a:t>de cinco </a:t>
            </a:r>
            <a:r>
              <a:rPr dirty="0" sz="1600" spc="-10">
                <a:latin typeface="Carlito"/>
                <a:cs typeface="Carlito"/>
              </a:rPr>
              <a:t>plantas </a:t>
            </a:r>
            <a:r>
              <a:rPr dirty="0" sz="1600" spc="-5">
                <a:latin typeface="Carlito"/>
                <a:cs typeface="Carlito"/>
              </a:rPr>
              <a:t>mas </a:t>
            </a:r>
            <a:r>
              <a:rPr dirty="0" sz="1600" spc="-15">
                <a:latin typeface="Carlito"/>
                <a:cs typeface="Carlito"/>
              </a:rPr>
              <a:t>ático,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cuatro </a:t>
            </a:r>
            <a:r>
              <a:rPr dirty="0" sz="1600" spc="-5">
                <a:latin typeface="Carlito"/>
                <a:cs typeface="Carlito"/>
              </a:rPr>
              <a:t>portales </a:t>
            </a:r>
            <a:r>
              <a:rPr dirty="0" sz="1600">
                <a:latin typeface="Carlito"/>
                <a:cs typeface="Carlito"/>
              </a:rPr>
              <a:t>en </a:t>
            </a:r>
            <a:r>
              <a:rPr dirty="0" sz="1600" spc="-5">
                <a:latin typeface="Carlito"/>
                <a:cs typeface="Carlito"/>
              </a:rPr>
              <a:t>los  que se </a:t>
            </a:r>
            <a:r>
              <a:rPr dirty="0" sz="1600" spc="-10">
                <a:latin typeface="Carlito"/>
                <a:cs typeface="Carlito"/>
              </a:rPr>
              <a:t>desarrollan </a:t>
            </a:r>
            <a:r>
              <a:rPr dirty="0" sz="1600" spc="-5">
                <a:latin typeface="Carlito"/>
                <a:cs typeface="Carlito"/>
              </a:rPr>
              <a:t>pisos de </a:t>
            </a:r>
            <a:r>
              <a:rPr dirty="0" sz="1600" spc="-10">
                <a:latin typeface="Carlito"/>
                <a:cs typeface="Carlito"/>
              </a:rPr>
              <a:t>varios tipos </a:t>
            </a: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 spc="-10">
                <a:latin typeface="Carlito"/>
                <a:cs typeface="Carlito"/>
              </a:rPr>
              <a:t>dos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tres </a:t>
            </a:r>
            <a:r>
              <a:rPr dirty="0" sz="1600" spc="-5">
                <a:latin typeface="Carlito"/>
                <a:cs typeface="Carlito"/>
              </a:rPr>
              <a:t>dormitorios, </a:t>
            </a:r>
            <a:r>
              <a:rPr dirty="0" sz="1600" spc="-10">
                <a:latin typeface="Carlito"/>
                <a:cs typeface="Carlito"/>
              </a:rPr>
              <a:t>todos con </a:t>
            </a:r>
            <a:r>
              <a:rPr dirty="0" sz="1600" spc="-5">
                <a:latin typeface="Carlito"/>
                <a:cs typeface="Carlito"/>
              </a:rPr>
              <a:t>amplias </a:t>
            </a:r>
            <a:r>
              <a:rPr dirty="0" sz="1600" spc="-10">
                <a:latin typeface="Carlito"/>
                <a:cs typeface="Carlito"/>
              </a:rPr>
              <a:t>terrazas </a:t>
            </a:r>
            <a:r>
              <a:rPr dirty="0" sz="1600" spc="-5">
                <a:latin typeface="Carlito"/>
                <a:cs typeface="Carlito"/>
              </a:rPr>
              <a:t>muy </a:t>
            </a:r>
            <a:r>
              <a:rPr dirty="0" sz="1600" spc="-10">
                <a:latin typeface="Carlito"/>
                <a:cs typeface="Carlito"/>
              </a:rPr>
              <a:t>luminosas. </a:t>
            </a: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 spc="-15">
                <a:latin typeface="Carlito"/>
                <a:cs typeface="Carlito"/>
              </a:rPr>
              <a:t>planta </a:t>
            </a:r>
            <a:r>
              <a:rPr dirty="0" sz="1600" spc="-10">
                <a:latin typeface="Carlito"/>
                <a:cs typeface="Carlito"/>
              </a:rPr>
              <a:t>baja se </a:t>
            </a:r>
            <a:r>
              <a:rPr dirty="0" sz="1600" spc="-5">
                <a:latin typeface="Carlito"/>
                <a:cs typeface="Carlito"/>
              </a:rPr>
              <a:t>planean viviendas </a:t>
            </a:r>
            <a:r>
              <a:rPr dirty="0" sz="1600" spc="-15">
                <a:latin typeface="Carlito"/>
                <a:cs typeface="Carlito"/>
              </a:rPr>
              <a:t>con  </a:t>
            </a:r>
            <a:r>
              <a:rPr dirty="0" sz="1600" spc="-10">
                <a:latin typeface="Carlito"/>
                <a:cs typeface="Carlito"/>
              </a:rPr>
              <a:t>terrazas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hasta </a:t>
            </a:r>
            <a:r>
              <a:rPr dirty="0" sz="1600" spc="-5">
                <a:latin typeface="Carlito"/>
                <a:cs typeface="Carlito"/>
              </a:rPr>
              <a:t>50 m²; en </a:t>
            </a:r>
            <a:r>
              <a:rPr dirty="0" sz="1600">
                <a:latin typeface="Carlito"/>
                <a:cs typeface="Carlito"/>
              </a:rPr>
              <a:t>la </a:t>
            </a:r>
            <a:r>
              <a:rPr dirty="0" sz="1600" spc="-10">
                <a:latin typeface="Carlito"/>
                <a:cs typeface="Carlito"/>
              </a:rPr>
              <a:t>planta </a:t>
            </a:r>
            <a:r>
              <a:rPr dirty="0" sz="1600" spc="-5">
                <a:latin typeface="Carlito"/>
                <a:cs typeface="Carlito"/>
              </a:rPr>
              <a:t>más </a:t>
            </a:r>
            <a:r>
              <a:rPr dirty="0" sz="1600" spc="-10">
                <a:latin typeface="Carlito"/>
                <a:cs typeface="Carlito"/>
              </a:rPr>
              <a:t>alta magníficos áticos </a:t>
            </a:r>
            <a:r>
              <a:rPr dirty="0" sz="1600" spc="-5">
                <a:latin typeface="Carlito"/>
                <a:cs typeface="Carlito"/>
              </a:rPr>
              <a:t>con </a:t>
            </a:r>
            <a:r>
              <a:rPr dirty="0" sz="1600" spc="-10">
                <a:latin typeface="Carlito"/>
                <a:cs typeface="Carlito"/>
              </a:rPr>
              <a:t>terrazas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hasta </a:t>
            </a:r>
            <a:r>
              <a:rPr dirty="0" sz="1600" spc="-5">
                <a:latin typeface="Carlito"/>
                <a:cs typeface="Carlito"/>
              </a:rPr>
              <a:t>100 m². La </a:t>
            </a:r>
            <a:r>
              <a:rPr dirty="0" sz="1600" spc="-10">
                <a:latin typeface="Carlito"/>
                <a:cs typeface="Carlito"/>
              </a:rPr>
              <a:t>fachada </a:t>
            </a:r>
            <a:r>
              <a:rPr dirty="0" sz="1600" spc="-15">
                <a:latin typeface="Carlito"/>
                <a:cs typeface="Carlito"/>
              </a:rPr>
              <a:t>trasera está </a:t>
            </a:r>
            <a:r>
              <a:rPr dirty="0" sz="1600" spc="-10">
                <a:latin typeface="Carlito"/>
                <a:cs typeface="Carlito"/>
              </a:rPr>
              <a:t>orientada </a:t>
            </a:r>
            <a:r>
              <a:rPr dirty="0" sz="1600">
                <a:latin typeface="Carlito"/>
                <a:cs typeface="Carlito"/>
              </a:rPr>
              <a:t>al </a:t>
            </a:r>
            <a:r>
              <a:rPr dirty="0" sz="1600" spc="-10">
                <a:latin typeface="Carlito"/>
                <a:cs typeface="Carlito"/>
              </a:rPr>
              <a:t>sureste, </a:t>
            </a:r>
            <a:r>
              <a:rPr dirty="0" sz="1600" spc="-5">
                <a:latin typeface="Carlito"/>
                <a:cs typeface="Carlito"/>
              </a:rPr>
              <a:t>donde </a:t>
            </a:r>
            <a:r>
              <a:rPr dirty="0" sz="1600" spc="5">
                <a:latin typeface="Carlito"/>
                <a:cs typeface="Carlito"/>
              </a:rPr>
              <a:t>se  </a:t>
            </a:r>
            <a:r>
              <a:rPr dirty="0" sz="1600" spc="-10">
                <a:latin typeface="Carlito"/>
                <a:cs typeface="Carlito"/>
              </a:rPr>
              <a:t>encuentra </a:t>
            </a:r>
            <a:r>
              <a:rPr dirty="0" sz="1600">
                <a:latin typeface="Carlito"/>
                <a:cs typeface="Carlito"/>
              </a:rPr>
              <a:t>la </a:t>
            </a:r>
            <a:r>
              <a:rPr dirty="0" sz="1600" spc="-10">
                <a:latin typeface="Carlito"/>
                <a:cs typeface="Carlito"/>
              </a:rPr>
              <a:t>piscina </a:t>
            </a:r>
            <a:r>
              <a:rPr dirty="0" sz="1600" spc="-5">
                <a:latin typeface="Carlito"/>
                <a:cs typeface="Carlito"/>
              </a:rPr>
              <a:t>y las </a:t>
            </a:r>
            <a:r>
              <a:rPr dirty="0" sz="1600" spc="-10">
                <a:latin typeface="Carlito"/>
                <a:cs typeface="Carlito"/>
              </a:rPr>
              <a:t>zonas comunes ajardinadas, </a:t>
            </a:r>
            <a:r>
              <a:rPr dirty="0" sz="1600" spc="-5">
                <a:latin typeface="Carlito"/>
                <a:cs typeface="Carlito"/>
              </a:rPr>
              <a:t>que lindan </a:t>
            </a:r>
            <a:r>
              <a:rPr dirty="0" sz="1600" spc="-10">
                <a:latin typeface="Carlito"/>
                <a:cs typeface="Carlito"/>
              </a:rPr>
              <a:t>con </a:t>
            </a:r>
            <a:r>
              <a:rPr dirty="0" sz="1600" spc="-5">
                <a:latin typeface="Carlito"/>
                <a:cs typeface="Carlito"/>
              </a:rPr>
              <a:t>un </a:t>
            </a:r>
            <a:r>
              <a:rPr dirty="0" sz="1600" spc="-10">
                <a:latin typeface="Carlito"/>
                <a:cs typeface="Carlito"/>
              </a:rPr>
              <a:t>parque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5">
                <a:latin typeface="Carlito"/>
                <a:cs typeface="Carlito"/>
              </a:rPr>
              <a:t>nueva</a:t>
            </a:r>
            <a:r>
              <a:rPr dirty="0" sz="1600" spc="9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construcción.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rlito"/>
              <a:cs typeface="Carlito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600" spc="-5">
                <a:latin typeface="Carlito"/>
                <a:cs typeface="Carlito"/>
              </a:rPr>
              <a:t>El </a:t>
            </a:r>
            <a:r>
              <a:rPr dirty="0" sz="1600" spc="-10">
                <a:latin typeface="Carlito"/>
                <a:cs typeface="Carlito"/>
              </a:rPr>
              <a:t>Proyecto </a:t>
            </a:r>
            <a:r>
              <a:rPr dirty="0" sz="1600" spc="-5">
                <a:latin typeface="Carlito"/>
                <a:cs typeface="Carlito"/>
              </a:rPr>
              <a:t>ha sido concebido por ARQUERMO </a:t>
            </a:r>
            <a:r>
              <a:rPr dirty="0" sz="1600" spc="-10">
                <a:latin typeface="Carlito"/>
                <a:cs typeface="Carlito"/>
              </a:rPr>
              <a:t>ARQUITECTOS, </a:t>
            </a:r>
            <a:r>
              <a:rPr dirty="0" sz="1600" spc="-5">
                <a:latin typeface="Carlito"/>
                <a:cs typeface="Carlito"/>
              </a:rPr>
              <a:t>un estudio de </a:t>
            </a:r>
            <a:r>
              <a:rPr dirty="0" sz="1600" spc="-10">
                <a:latin typeface="Carlito"/>
                <a:cs typeface="Carlito"/>
              </a:rPr>
              <a:t>arquitectura </a:t>
            </a:r>
            <a:r>
              <a:rPr dirty="0" sz="1600" spc="-5">
                <a:latin typeface="Carlito"/>
                <a:cs typeface="Carlito"/>
              </a:rPr>
              <a:t>con 30 años de </a:t>
            </a:r>
            <a:r>
              <a:rPr dirty="0" sz="1600" spc="-10">
                <a:latin typeface="Carlito"/>
                <a:cs typeface="Carlito"/>
              </a:rPr>
              <a:t>experiencia </a:t>
            </a:r>
            <a:r>
              <a:rPr dirty="0" sz="1600" spc="-5">
                <a:latin typeface="Carlito"/>
                <a:cs typeface="Carlito"/>
              </a:rPr>
              <a:t>que ha </a:t>
            </a:r>
            <a:r>
              <a:rPr dirty="0" sz="1600" spc="-10">
                <a:latin typeface="Carlito"/>
                <a:cs typeface="Carlito"/>
              </a:rPr>
              <a:t>entregado </a:t>
            </a:r>
            <a:r>
              <a:rPr dirty="0" sz="1600" spc="-5">
                <a:latin typeface="Carlito"/>
                <a:cs typeface="Carlito"/>
              </a:rPr>
              <a:t>más de mil  viviendas en </a:t>
            </a:r>
            <a:r>
              <a:rPr dirty="0" sz="1600" spc="-10">
                <a:latin typeface="Carlito"/>
                <a:cs typeface="Carlito"/>
              </a:rPr>
              <a:t>régimen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5">
                <a:latin typeface="Carlito"/>
                <a:cs typeface="Carlito"/>
              </a:rPr>
              <a:t>cooperativa </a:t>
            </a:r>
            <a:r>
              <a:rPr dirty="0" sz="1600" spc="-5">
                <a:latin typeface="Carlito"/>
                <a:cs typeface="Carlito"/>
              </a:rPr>
              <a:t>en Sevilla, </a:t>
            </a:r>
            <a:r>
              <a:rPr dirty="0" sz="1600" spc="-10">
                <a:latin typeface="Carlito"/>
                <a:cs typeface="Carlito"/>
              </a:rPr>
              <a:t>Mairena </a:t>
            </a:r>
            <a:r>
              <a:rPr dirty="0" sz="1600" spc="-5">
                <a:latin typeface="Carlito"/>
                <a:cs typeface="Carlito"/>
              </a:rPr>
              <a:t>del </a:t>
            </a:r>
            <a:r>
              <a:rPr dirty="0" sz="1600" spc="-15">
                <a:latin typeface="Carlito"/>
                <a:cs typeface="Carlito"/>
              </a:rPr>
              <a:t>Aljarafe, </a:t>
            </a:r>
            <a:r>
              <a:rPr dirty="0" sz="1600" spc="-5">
                <a:latin typeface="Carlito"/>
                <a:cs typeface="Carlito"/>
              </a:rPr>
              <a:t>Bormujos, Almensilla, </a:t>
            </a:r>
            <a:r>
              <a:rPr dirty="0" sz="1600" spc="-15">
                <a:latin typeface="Carlito"/>
                <a:cs typeface="Carlito"/>
              </a:rPr>
              <a:t>Jerez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la </a:t>
            </a:r>
            <a:r>
              <a:rPr dirty="0" sz="1600" spc="-20">
                <a:latin typeface="Carlito"/>
                <a:cs typeface="Carlito"/>
              </a:rPr>
              <a:t>Frontera </a:t>
            </a:r>
            <a:r>
              <a:rPr dirty="0" sz="1600" spc="-5">
                <a:latin typeface="Carlito"/>
                <a:cs typeface="Carlito"/>
              </a:rPr>
              <a:t>y Chiclana de </a:t>
            </a:r>
            <a:r>
              <a:rPr dirty="0" sz="1600">
                <a:latin typeface="Carlito"/>
                <a:cs typeface="Carlito"/>
              </a:rPr>
              <a:t>la</a:t>
            </a:r>
            <a:r>
              <a:rPr dirty="0" sz="1600" spc="280">
                <a:latin typeface="Carlito"/>
                <a:cs typeface="Carlito"/>
              </a:rPr>
              <a:t> </a:t>
            </a:r>
            <a:r>
              <a:rPr dirty="0" sz="1600" spc="-15">
                <a:latin typeface="Carlito"/>
                <a:cs typeface="Carlito"/>
              </a:rPr>
              <a:t>Frontera.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1916" y="7239000"/>
            <a:ext cx="4535805" cy="2948940"/>
            <a:chOff x="851916" y="7239000"/>
            <a:chExt cx="4535805" cy="2948940"/>
          </a:xfrm>
        </p:grpSpPr>
        <p:sp>
          <p:nvSpPr>
            <p:cNvPr id="4" name="object 4"/>
            <p:cNvSpPr/>
            <p:nvPr/>
          </p:nvSpPr>
          <p:spPr>
            <a:xfrm>
              <a:off x="961644" y="7239000"/>
              <a:ext cx="4425696" cy="2948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51916" y="8763000"/>
              <a:ext cx="3282696" cy="14249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0030968" y="7239000"/>
            <a:ext cx="4425696" cy="2953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97067" y="7239000"/>
            <a:ext cx="4424172" cy="2970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1949" y="856455"/>
            <a:ext cx="14277322" cy="3377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4057" y="1474748"/>
            <a:ext cx="11653520" cy="692404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600" spc="-10">
                <a:solidFill>
                  <a:srgbClr val="5A8510"/>
                </a:solidFill>
                <a:latin typeface="Carlito"/>
                <a:cs typeface="Carlito"/>
              </a:rPr>
              <a:t>ESTRUCTURA</a:t>
            </a:r>
            <a:endParaRPr sz="1600">
              <a:latin typeface="Carlito"/>
              <a:cs typeface="Carlito"/>
            </a:endParaRPr>
          </a:p>
          <a:p>
            <a:pPr algn="just" marL="469900" marR="8255">
              <a:lnSpc>
                <a:spcPct val="100000"/>
              </a:lnSpc>
              <a:spcBef>
                <a:spcPts val="994"/>
              </a:spcBef>
            </a:pPr>
            <a:r>
              <a:rPr dirty="0" sz="1600" spc="-10">
                <a:latin typeface="Carlito"/>
                <a:cs typeface="Carlito"/>
              </a:rPr>
              <a:t>Cimentación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estructura </a:t>
            </a:r>
            <a:r>
              <a:rPr dirty="0" sz="1600" spc="-5">
                <a:latin typeface="Carlito"/>
                <a:cs typeface="Carlito"/>
              </a:rPr>
              <a:t>de hormigón </a:t>
            </a:r>
            <a:r>
              <a:rPr dirty="0" sz="1600" spc="-10">
                <a:latin typeface="Carlito"/>
                <a:cs typeface="Carlito"/>
              </a:rPr>
              <a:t>armado, </a:t>
            </a:r>
            <a:r>
              <a:rPr dirty="0" sz="1600" spc="-5">
                <a:latin typeface="Carlito"/>
                <a:cs typeface="Carlito"/>
              </a:rPr>
              <a:t>con </a:t>
            </a:r>
            <a:r>
              <a:rPr dirty="0" sz="1600">
                <a:latin typeface="Carlito"/>
                <a:cs typeface="Carlito"/>
              </a:rPr>
              <a:t>la </a:t>
            </a:r>
            <a:r>
              <a:rPr dirty="0" sz="1600" spc="-5">
                <a:latin typeface="Carlito"/>
                <a:cs typeface="Carlito"/>
              </a:rPr>
              <a:t>supervisión de un </a:t>
            </a:r>
            <a:r>
              <a:rPr dirty="0" sz="1600" spc="-10">
                <a:latin typeface="Carlito"/>
                <a:cs typeface="Carlito"/>
              </a:rPr>
              <a:t>Organismo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Control </a:t>
            </a:r>
            <a:r>
              <a:rPr dirty="0" sz="1600" spc="-30">
                <a:latin typeface="Carlito"/>
                <a:cs typeface="Carlito"/>
              </a:rPr>
              <a:t>Técnico </a:t>
            </a:r>
            <a:r>
              <a:rPr dirty="0" sz="1600" spc="-5">
                <a:latin typeface="Carlito"/>
                <a:cs typeface="Carlito"/>
              </a:rPr>
              <a:t>y cubierta por el </a:t>
            </a:r>
            <a:r>
              <a:rPr dirty="0" sz="1600" spc="-10">
                <a:latin typeface="Carlito"/>
                <a:cs typeface="Carlito"/>
              </a:rPr>
              <a:t>Seguro  </a:t>
            </a:r>
            <a:r>
              <a:rPr dirty="0" sz="1600" spc="-5">
                <a:latin typeface="Carlito"/>
                <a:cs typeface="Carlito"/>
              </a:rPr>
              <a:t>Decenal.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20">
                <a:solidFill>
                  <a:srgbClr val="5A8510"/>
                </a:solidFill>
                <a:latin typeface="Carlito"/>
                <a:cs typeface="Carlito"/>
              </a:rPr>
              <a:t>FACHADAS</a:t>
            </a:r>
            <a:endParaRPr sz="1600">
              <a:latin typeface="Carlito"/>
              <a:cs typeface="Carlito"/>
            </a:endParaRPr>
          </a:p>
          <a:p>
            <a:pPr algn="just" marL="469900" marR="6985">
              <a:lnSpc>
                <a:spcPct val="100000"/>
              </a:lnSpc>
              <a:spcBef>
                <a:spcPts val="994"/>
              </a:spcBef>
            </a:pPr>
            <a:r>
              <a:rPr dirty="0" sz="1600" spc="-10">
                <a:latin typeface="Carlito"/>
                <a:cs typeface="Carlito"/>
              </a:rPr>
              <a:t>Cerramiento exterior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fachada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ladrillo cerámico para revestir </a:t>
            </a:r>
            <a:r>
              <a:rPr dirty="0" sz="1600" spc="-5">
                <a:latin typeface="Carlito"/>
                <a:cs typeface="Carlito"/>
              </a:rPr>
              <a:t>con mortero </a:t>
            </a:r>
            <a:r>
              <a:rPr dirty="0" sz="1600">
                <a:latin typeface="Carlito"/>
                <a:cs typeface="Carlito"/>
              </a:rPr>
              <a:t>de </a:t>
            </a:r>
            <a:r>
              <a:rPr dirty="0" sz="1600" spc="-5">
                <a:latin typeface="Carlito"/>
                <a:cs typeface="Carlito"/>
              </a:rPr>
              <a:t>cemento en combinación </a:t>
            </a:r>
            <a:r>
              <a:rPr dirty="0" sz="1600" spc="-10">
                <a:latin typeface="Carlito"/>
                <a:cs typeface="Carlito"/>
              </a:rPr>
              <a:t>con otros materiales </a:t>
            </a:r>
            <a:r>
              <a:rPr dirty="0" sz="1600" spc="-5">
                <a:latin typeface="Carlito"/>
                <a:cs typeface="Carlito"/>
              </a:rPr>
              <a:t>que  </a:t>
            </a:r>
            <a:r>
              <a:rPr dirty="0" sz="1600" spc="-10">
                <a:latin typeface="Carlito"/>
                <a:cs typeface="Carlito"/>
              </a:rPr>
              <a:t>permitan </a:t>
            </a:r>
            <a:r>
              <a:rPr dirty="0" sz="1600" spc="-5">
                <a:latin typeface="Carlito"/>
                <a:cs typeface="Carlito"/>
              </a:rPr>
              <a:t>dar una imagen e </a:t>
            </a:r>
            <a:r>
              <a:rPr dirty="0" sz="1600" spc="-10">
                <a:latin typeface="Carlito"/>
                <a:cs typeface="Carlito"/>
              </a:rPr>
              <a:t>identidad propia, </a:t>
            </a:r>
            <a:r>
              <a:rPr dirty="0" sz="1600" spc="-15">
                <a:latin typeface="Carlito"/>
                <a:cs typeface="Carlito"/>
              </a:rPr>
              <a:t>cámara </a:t>
            </a:r>
            <a:r>
              <a:rPr dirty="0" sz="1600">
                <a:latin typeface="Carlito"/>
                <a:cs typeface="Carlito"/>
              </a:rPr>
              <a:t>de </a:t>
            </a:r>
            <a:r>
              <a:rPr dirty="0" sz="1600" spc="-5">
                <a:latin typeface="Carlito"/>
                <a:cs typeface="Carlito"/>
              </a:rPr>
              <a:t>aire, </a:t>
            </a:r>
            <a:r>
              <a:rPr dirty="0" sz="1600" spc="-10">
                <a:latin typeface="Carlito"/>
                <a:cs typeface="Carlito"/>
              </a:rPr>
              <a:t>aislamiento térmico-acústico, trasdosado con </a:t>
            </a:r>
            <a:r>
              <a:rPr dirty="0" sz="1600" spc="-5">
                <a:latin typeface="Carlito"/>
                <a:cs typeface="Carlito"/>
              </a:rPr>
              <a:t>perfilería de </a:t>
            </a:r>
            <a:r>
              <a:rPr dirty="0" sz="1600" spc="-10">
                <a:latin typeface="Carlito"/>
                <a:cs typeface="Carlito"/>
              </a:rPr>
              <a:t>acero  galvanizado </a:t>
            </a:r>
            <a:r>
              <a:rPr dirty="0" sz="1600" spc="-5">
                <a:latin typeface="Carlito"/>
                <a:cs typeface="Carlito"/>
              </a:rPr>
              <a:t>y placas de </a:t>
            </a:r>
            <a:r>
              <a:rPr dirty="0" sz="1600" spc="-10">
                <a:latin typeface="Carlito"/>
                <a:cs typeface="Carlito"/>
              </a:rPr>
              <a:t>yeso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laminadas.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20">
                <a:solidFill>
                  <a:srgbClr val="5A8510"/>
                </a:solidFill>
                <a:latin typeface="Carlito"/>
                <a:cs typeface="Carlito"/>
              </a:rPr>
              <a:t>CUBIERTAS</a:t>
            </a:r>
            <a:endParaRPr sz="1600">
              <a:latin typeface="Carlito"/>
              <a:cs typeface="Carlito"/>
            </a:endParaRPr>
          </a:p>
          <a:p>
            <a:pPr algn="just" marL="469900" marR="6985">
              <a:lnSpc>
                <a:spcPct val="100000"/>
              </a:lnSpc>
              <a:spcBef>
                <a:spcPts val="994"/>
              </a:spcBef>
            </a:pPr>
            <a:r>
              <a:rPr dirty="0" sz="1600" spc="-5">
                <a:latin typeface="Carlito"/>
                <a:cs typeface="Carlito"/>
              </a:rPr>
              <a:t>Las cubiertas planas del edificio se </a:t>
            </a:r>
            <a:r>
              <a:rPr dirty="0" sz="1600" spc="-10">
                <a:latin typeface="Carlito"/>
                <a:cs typeface="Carlito"/>
              </a:rPr>
              <a:t>impermeabilizarán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aislarán </a:t>
            </a:r>
            <a:r>
              <a:rPr dirty="0" sz="1600" spc="-15">
                <a:latin typeface="Carlito"/>
                <a:cs typeface="Carlito"/>
              </a:rPr>
              <a:t>para </a:t>
            </a:r>
            <a:r>
              <a:rPr dirty="0" sz="1600" spc="-5">
                <a:latin typeface="Carlito"/>
                <a:cs typeface="Carlito"/>
              </a:rPr>
              <a:t>su adecuada </a:t>
            </a:r>
            <a:r>
              <a:rPr dirty="0" sz="1600" spc="-10">
                <a:latin typeface="Carlito"/>
                <a:cs typeface="Carlito"/>
              </a:rPr>
              <a:t>estanqueidad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aislamiento </a:t>
            </a:r>
            <a:r>
              <a:rPr dirty="0" sz="1600" spc="-5">
                <a:latin typeface="Carlito"/>
                <a:cs typeface="Carlito"/>
              </a:rPr>
              <a:t>térmico. Las cubiertas  </a:t>
            </a:r>
            <a:r>
              <a:rPr dirty="0" sz="1600" spc="-10">
                <a:latin typeface="Carlito"/>
                <a:cs typeface="Carlito"/>
              </a:rPr>
              <a:t>técnicas </a:t>
            </a:r>
            <a:r>
              <a:rPr dirty="0" sz="1600" spc="-5">
                <a:latin typeface="Carlito"/>
                <a:cs typeface="Carlito"/>
              </a:rPr>
              <a:t>o no </a:t>
            </a:r>
            <a:r>
              <a:rPr dirty="0" sz="1600" spc="-10">
                <a:latin typeface="Carlito"/>
                <a:cs typeface="Carlito"/>
              </a:rPr>
              <a:t>transitables </a:t>
            </a:r>
            <a:r>
              <a:rPr dirty="0" sz="1600" spc="-5">
                <a:latin typeface="Carlito"/>
                <a:cs typeface="Carlito"/>
              </a:rPr>
              <a:t>se </a:t>
            </a:r>
            <a:r>
              <a:rPr dirty="0" sz="1600" spc="-10">
                <a:latin typeface="Carlito"/>
                <a:cs typeface="Carlito"/>
              </a:rPr>
              <a:t>terminarán con </a:t>
            </a:r>
            <a:r>
              <a:rPr dirty="0" sz="1600" spc="-15">
                <a:latin typeface="Carlito"/>
                <a:cs typeface="Carlito"/>
              </a:rPr>
              <a:t>grava. </a:t>
            </a:r>
            <a:r>
              <a:rPr dirty="0" sz="1600" spc="-10">
                <a:latin typeface="Carlito"/>
                <a:cs typeface="Carlito"/>
              </a:rPr>
              <a:t>Las terrazas </a:t>
            </a:r>
            <a:r>
              <a:rPr dirty="0" sz="1600">
                <a:latin typeface="Carlito"/>
                <a:cs typeface="Carlito"/>
              </a:rPr>
              <a:t>las </a:t>
            </a:r>
            <a:r>
              <a:rPr dirty="0" sz="1600" spc="-5">
                <a:latin typeface="Carlito"/>
                <a:cs typeface="Carlito"/>
              </a:rPr>
              <a:t>viviendas de </a:t>
            </a:r>
            <a:r>
              <a:rPr dirty="0" sz="1600" spc="-10">
                <a:latin typeface="Carlito"/>
                <a:cs typeface="Carlito"/>
              </a:rPr>
              <a:t>planta baja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áticos </a:t>
            </a:r>
            <a:r>
              <a:rPr dirty="0" sz="1600" spc="-5">
                <a:latin typeface="Carlito"/>
                <a:cs typeface="Carlito"/>
              </a:rPr>
              <a:t>se </a:t>
            </a:r>
            <a:r>
              <a:rPr dirty="0" sz="1600" spc="-10">
                <a:latin typeface="Carlito"/>
                <a:cs typeface="Carlito"/>
              </a:rPr>
              <a:t>terminarán con pavimento </a:t>
            </a:r>
            <a:r>
              <a:rPr dirty="0" sz="1600" spc="-5">
                <a:latin typeface="Carlito"/>
                <a:cs typeface="Carlito"/>
              </a:rPr>
              <a:t>de  </a:t>
            </a:r>
            <a:r>
              <a:rPr dirty="0" sz="1600" spc="-10">
                <a:latin typeface="Carlito"/>
                <a:cs typeface="Carlito"/>
              </a:rPr>
              <a:t>césped</a:t>
            </a:r>
            <a:r>
              <a:rPr dirty="0" sz="1600" spc="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artificial.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5A8510"/>
                </a:solidFill>
                <a:latin typeface="Carlito"/>
                <a:cs typeface="Carlito"/>
              </a:rPr>
              <a:t>CARPINTERÍAS</a:t>
            </a:r>
            <a:r>
              <a:rPr dirty="0" sz="1600" spc="25">
                <a:solidFill>
                  <a:srgbClr val="5A8510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5A8510"/>
                </a:solidFill>
                <a:latin typeface="Carlito"/>
                <a:cs typeface="Carlito"/>
              </a:rPr>
              <a:t>EXTERIORES</a:t>
            </a:r>
            <a:endParaRPr sz="1600">
              <a:latin typeface="Carlito"/>
              <a:cs typeface="Carlito"/>
            </a:endParaRPr>
          </a:p>
          <a:p>
            <a:pPr algn="just" marL="469900" marR="5715">
              <a:lnSpc>
                <a:spcPct val="100000"/>
              </a:lnSpc>
              <a:spcBef>
                <a:spcPts val="1000"/>
              </a:spcBef>
            </a:pPr>
            <a:r>
              <a:rPr dirty="0" sz="1600" spc="-20">
                <a:latin typeface="Carlito"/>
                <a:cs typeface="Carlito"/>
              </a:rPr>
              <a:t>Ventanas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ventanales </a:t>
            </a:r>
            <a:r>
              <a:rPr dirty="0" sz="1600" spc="-5">
                <a:latin typeface="Carlito"/>
                <a:cs typeface="Carlito"/>
              </a:rPr>
              <a:t>en aluminio </a:t>
            </a:r>
            <a:r>
              <a:rPr dirty="0" sz="1600" spc="-10">
                <a:latin typeface="Carlito"/>
                <a:cs typeface="Carlito"/>
              </a:rPr>
              <a:t>lacado, con </a:t>
            </a:r>
            <a:r>
              <a:rPr dirty="0" sz="1600" spc="-15">
                <a:latin typeface="Carlito"/>
                <a:cs typeface="Carlito"/>
              </a:rPr>
              <a:t>rotura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puente térmico </a:t>
            </a:r>
            <a:r>
              <a:rPr dirty="0" sz="1600" spc="-5">
                <a:latin typeface="Carlito"/>
                <a:cs typeface="Carlito"/>
              </a:rPr>
              <a:t>y vidrios con </a:t>
            </a:r>
            <a:r>
              <a:rPr dirty="0" sz="1600" spc="-10">
                <a:latin typeface="Carlito"/>
                <a:cs typeface="Carlito"/>
              </a:rPr>
              <a:t>cámara </a:t>
            </a:r>
            <a:r>
              <a:rPr dirty="0" sz="1600" spc="-5">
                <a:latin typeface="Carlito"/>
                <a:cs typeface="Carlito"/>
              </a:rPr>
              <a:t>y doble </a:t>
            </a:r>
            <a:r>
              <a:rPr dirty="0" sz="1600" spc="-10">
                <a:latin typeface="Carlito"/>
                <a:cs typeface="Carlito"/>
              </a:rPr>
              <a:t>acristalamiento. Persianas </a:t>
            </a:r>
            <a:r>
              <a:rPr dirty="0" sz="1600" spc="-5">
                <a:latin typeface="Carlito"/>
                <a:cs typeface="Carlito"/>
              </a:rPr>
              <a:t>de  aluminio lacado </a:t>
            </a:r>
            <a:r>
              <a:rPr dirty="0" sz="1600" spc="-10">
                <a:latin typeface="Carlito"/>
                <a:cs typeface="Carlito"/>
              </a:rPr>
              <a:t>con </a:t>
            </a:r>
            <a:r>
              <a:rPr dirty="0" sz="1600" spc="-5">
                <a:latin typeface="Carlito"/>
                <a:cs typeface="Carlito"/>
              </a:rPr>
              <a:t>aislamiento </a:t>
            </a:r>
            <a:r>
              <a:rPr dirty="0" sz="1600" spc="-15">
                <a:latin typeface="Carlito"/>
                <a:cs typeface="Carlito"/>
              </a:rPr>
              <a:t>inyectado </a:t>
            </a:r>
            <a:r>
              <a:rPr dirty="0" sz="1600" spc="-5">
                <a:latin typeface="Carlito"/>
                <a:cs typeface="Carlito"/>
              </a:rPr>
              <a:t>en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dormitorios.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5A8510"/>
                </a:solidFill>
                <a:latin typeface="Carlito"/>
                <a:cs typeface="Carlito"/>
              </a:rPr>
              <a:t>CARPINTERÍA</a:t>
            </a:r>
            <a:r>
              <a:rPr dirty="0" sz="1600" spc="10">
                <a:solidFill>
                  <a:srgbClr val="5A8510"/>
                </a:solidFill>
                <a:latin typeface="Carlito"/>
                <a:cs typeface="Carlito"/>
              </a:rPr>
              <a:t> </a:t>
            </a:r>
            <a:r>
              <a:rPr dirty="0" sz="1600" spc="-5">
                <a:solidFill>
                  <a:srgbClr val="5A8510"/>
                </a:solidFill>
                <a:latin typeface="Carlito"/>
                <a:cs typeface="Carlito"/>
              </a:rPr>
              <a:t>INTERIOR</a:t>
            </a:r>
            <a:endParaRPr sz="1600">
              <a:latin typeface="Carlito"/>
              <a:cs typeface="Carlito"/>
            </a:endParaRPr>
          </a:p>
          <a:p>
            <a:pPr algn="just" marL="469900" marR="5080">
              <a:lnSpc>
                <a:spcPct val="100000"/>
              </a:lnSpc>
              <a:spcBef>
                <a:spcPts val="1000"/>
              </a:spcBef>
            </a:pPr>
            <a:r>
              <a:rPr dirty="0" sz="1600" spc="-10">
                <a:latin typeface="Carlito"/>
                <a:cs typeface="Carlito"/>
              </a:rPr>
              <a:t>Puerta </a:t>
            </a:r>
            <a:r>
              <a:rPr dirty="0" sz="1600">
                <a:latin typeface="Carlito"/>
                <a:cs typeface="Carlito"/>
              </a:rPr>
              <a:t>de </a:t>
            </a:r>
            <a:r>
              <a:rPr dirty="0" sz="1600" spc="-5">
                <a:latin typeface="Carlito"/>
                <a:cs typeface="Carlito"/>
              </a:rPr>
              <a:t>acceso a vivienda </a:t>
            </a:r>
            <a:r>
              <a:rPr dirty="0" sz="1600" spc="-10">
                <a:latin typeface="Carlito"/>
                <a:cs typeface="Carlito"/>
              </a:rPr>
              <a:t>blindada con </a:t>
            </a:r>
            <a:r>
              <a:rPr dirty="0" sz="1600" spc="-15">
                <a:latin typeface="Carlito"/>
                <a:cs typeface="Carlito"/>
              </a:rPr>
              <a:t>cerradura </a:t>
            </a:r>
            <a:r>
              <a:rPr dirty="0" sz="1600">
                <a:latin typeface="Carlito"/>
                <a:cs typeface="Carlito"/>
              </a:rPr>
              <a:t>de </a:t>
            </a:r>
            <a:r>
              <a:rPr dirty="0" sz="1600" spc="-5">
                <a:latin typeface="Carlito"/>
                <a:cs typeface="Carlito"/>
              </a:rPr>
              <a:t>seguridad, pomo </a:t>
            </a:r>
            <a:r>
              <a:rPr dirty="0" sz="1600" spc="-10">
                <a:latin typeface="Carlito"/>
                <a:cs typeface="Carlito"/>
              </a:rPr>
              <a:t>exterior </a:t>
            </a:r>
            <a:r>
              <a:rPr dirty="0" sz="1600" spc="-5">
                <a:latin typeface="Carlito"/>
                <a:cs typeface="Carlito"/>
              </a:rPr>
              <a:t>y mirilla. </a:t>
            </a:r>
            <a:r>
              <a:rPr dirty="0" sz="1600" spc="-10">
                <a:latin typeface="Carlito"/>
                <a:cs typeface="Carlito"/>
              </a:rPr>
              <a:t>Puertas interiores con </a:t>
            </a:r>
            <a:r>
              <a:rPr dirty="0" sz="1600" spc="-5">
                <a:latin typeface="Carlito"/>
                <a:cs typeface="Carlito"/>
              </a:rPr>
              <a:t>terminación </a:t>
            </a:r>
            <a:r>
              <a:rPr dirty="0" sz="1600" spc="-10">
                <a:latin typeface="Carlito"/>
                <a:cs typeface="Carlito"/>
              </a:rPr>
              <a:t>lacadas  </a:t>
            </a:r>
            <a:r>
              <a:rPr dirty="0" sz="1600" spc="-5">
                <a:latin typeface="Carlito"/>
                <a:cs typeface="Carlito"/>
              </a:rPr>
              <a:t>en blanco. </a:t>
            </a:r>
            <a:r>
              <a:rPr dirty="0" sz="1600" spc="-15">
                <a:latin typeface="Carlito"/>
                <a:cs typeface="Carlito"/>
              </a:rPr>
              <a:t>Frente </a:t>
            </a:r>
            <a:r>
              <a:rPr dirty="0" sz="1600" spc="-5">
                <a:latin typeface="Carlito"/>
                <a:cs typeface="Carlito"/>
              </a:rPr>
              <a:t>de armarios en </a:t>
            </a:r>
            <a:r>
              <a:rPr dirty="0" sz="1600" spc="-10">
                <a:latin typeface="Carlito"/>
                <a:cs typeface="Carlito"/>
              </a:rPr>
              <a:t>dormitorios </a:t>
            </a:r>
            <a:r>
              <a:rPr dirty="0" sz="1600" spc="-5">
                <a:latin typeface="Carlito"/>
                <a:cs typeface="Carlito"/>
              </a:rPr>
              <a:t>lacados en </a:t>
            </a:r>
            <a:r>
              <a:rPr dirty="0" sz="1600" spc="-10">
                <a:latin typeface="Carlito"/>
                <a:cs typeface="Carlito"/>
              </a:rPr>
              <a:t>blanco con </a:t>
            </a:r>
            <a:r>
              <a:rPr dirty="0" sz="1600" spc="-5">
                <a:latin typeface="Carlito"/>
                <a:cs typeface="Carlito"/>
              </a:rPr>
              <a:t>balda y </a:t>
            </a:r>
            <a:r>
              <a:rPr dirty="0" sz="1600" spc="-15">
                <a:latin typeface="Carlito"/>
                <a:cs typeface="Carlito"/>
              </a:rPr>
              <a:t>barra </a:t>
            </a:r>
            <a:r>
              <a:rPr dirty="0" sz="1600" spc="-5">
                <a:latin typeface="Carlito"/>
                <a:cs typeface="Carlito"/>
              </a:rPr>
              <a:t>de</a:t>
            </a:r>
            <a:r>
              <a:rPr dirty="0" sz="1600" spc="185">
                <a:latin typeface="Carlito"/>
                <a:cs typeface="Carlito"/>
              </a:rPr>
              <a:t> </a:t>
            </a:r>
            <a:r>
              <a:rPr dirty="0" sz="1600" spc="-35">
                <a:latin typeface="Carlito"/>
                <a:cs typeface="Carlito"/>
              </a:rPr>
              <a:t>colgar.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1959" y="858139"/>
            <a:ext cx="31648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MEMORIA </a:t>
            </a:r>
            <a:r>
              <a:rPr dirty="0" spc="-5"/>
              <a:t>DE</a:t>
            </a:r>
            <a:r>
              <a:rPr dirty="0" spc="-105"/>
              <a:t> </a:t>
            </a:r>
            <a:r>
              <a:rPr dirty="0" spc="-10"/>
              <a:t>CALIDADES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4057" y="1474748"/>
            <a:ext cx="11652885" cy="7655559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600" spc="-20">
                <a:solidFill>
                  <a:srgbClr val="5A8510"/>
                </a:solidFill>
                <a:latin typeface="Carlito"/>
                <a:cs typeface="Carlito"/>
              </a:rPr>
              <a:t>TABIQUERIA</a:t>
            </a:r>
            <a:endParaRPr sz="1600">
              <a:latin typeface="Carlito"/>
              <a:cs typeface="Carlito"/>
            </a:endParaRPr>
          </a:p>
          <a:p>
            <a:pPr algn="just" marL="469900" marR="6985">
              <a:lnSpc>
                <a:spcPct val="100000"/>
              </a:lnSpc>
              <a:spcBef>
                <a:spcPts val="994"/>
              </a:spcBef>
            </a:pPr>
            <a:r>
              <a:rPr dirty="0" sz="1600" spc="-20">
                <a:latin typeface="Carlito"/>
                <a:cs typeface="Carlito"/>
              </a:rPr>
              <a:t>Tabiquería </a:t>
            </a:r>
            <a:r>
              <a:rPr dirty="0" sz="1600" spc="-10">
                <a:latin typeface="Carlito"/>
                <a:cs typeface="Carlito"/>
              </a:rPr>
              <a:t>interior con </a:t>
            </a:r>
            <a:r>
              <a:rPr dirty="0" sz="1600" spc="-5">
                <a:latin typeface="Carlito"/>
                <a:cs typeface="Carlito"/>
              </a:rPr>
              <a:t>perfilería de </a:t>
            </a:r>
            <a:r>
              <a:rPr dirty="0" sz="1600" spc="-10">
                <a:latin typeface="Carlito"/>
                <a:cs typeface="Carlito"/>
              </a:rPr>
              <a:t>acero galvanizado con </a:t>
            </a:r>
            <a:r>
              <a:rPr dirty="0" sz="1600" spc="-5">
                <a:latin typeface="Carlito"/>
                <a:cs typeface="Carlito"/>
              </a:rPr>
              <a:t>aislamiento </a:t>
            </a:r>
            <a:r>
              <a:rPr dirty="0" sz="1600" spc="-10">
                <a:latin typeface="Carlito"/>
                <a:cs typeface="Carlito"/>
              </a:rPr>
              <a:t>de </a:t>
            </a:r>
            <a:r>
              <a:rPr dirty="0" sz="1600" spc="-5">
                <a:latin typeface="Carlito"/>
                <a:cs typeface="Carlito"/>
              </a:rPr>
              <a:t>lana </a:t>
            </a:r>
            <a:r>
              <a:rPr dirty="0" sz="1600" spc="-15">
                <a:latin typeface="Carlito"/>
                <a:cs typeface="Carlito"/>
              </a:rPr>
              <a:t>mineral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placas </a:t>
            </a:r>
            <a:r>
              <a:rPr dirty="0" sz="1600" spc="-5">
                <a:latin typeface="Carlito"/>
                <a:cs typeface="Carlito"/>
              </a:rPr>
              <a:t>de yeso laminadas. </a:t>
            </a:r>
            <a:r>
              <a:rPr dirty="0" sz="1600" spc="-10">
                <a:latin typeface="Carlito"/>
                <a:cs typeface="Carlito"/>
              </a:rPr>
              <a:t>Separación entre  </a:t>
            </a:r>
            <a:r>
              <a:rPr dirty="0" sz="1600" spc="-5">
                <a:latin typeface="Carlito"/>
                <a:cs typeface="Carlito"/>
              </a:rPr>
              <a:t>viviendas </a:t>
            </a:r>
            <a:r>
              <a:rPr dirty="0" sz="1600" spc="-10">
                <a:latin typeface="Carlito"/>
                <a:cs typeface="Carlito"/>
              </a:rPr>
              <a:t>con medio </a:t>
            </a:r>
            <a:r>
              <a:rPr dirty="0" sz="1600" spc="-5">
                <a:latin typeface="Carlito"/>
                <a:cs typeface="Carlito"/>
              </a:rPr>
              <a:t>pie de </a:t>
            </a:r>
            <a:r>
              <a:rPr dirty="0" sz="1600" spc="-10">
                <a:latin typeface="Carlito"/>
                <a:cs typeface="Carlito"/>
              </a:rPr>
              <a:t>ladrillo, trasdosado </a:t>
            </a:r>
            <a:r>
              <a:rPr dirty="0" sz="1600" spc="-5">
                <a:latin typeface="Carlito"/>
                <a:cs typeface="Carlito"/>
              </a:rPr>
              <a:t>a ambas </a:t>
            </a:r>
            <a:r>
              <a:rPr dirty="0" sz="1600" spc="-15">
                <a:latin typeface="Carlito"/>
                <a:cs typeface="Carlito"/>
              </a:rPr>
              <a:t>caras </a:t>
            </a:r>
            <a:r>
              <a:rPr dirty="0" sz="1600" spc="-10">
                <a:latin typeface="Carlito"/>
                <a:cs typeface="Carlito"/>
              </a:rPr>
              <a:t>con </a:t>
            </a:r>
            <a:r>
              <a:rPr dirty="0" sz="1600" spc="-5">
                <a:latin typeface="Carlito"/>
                <a:cs typeface="Carlito"/>
              </a:rPr>
              <a:t>perfilería de </a:t>
            </a:r>
            <a:r>
              <a:rPr dirty="0" sz="1600" spc="-10">
                <a:latin typeface="Carlito"/>
                <a:cs typeface="Carlito"/>
              </a:rPr>
              <a:t>acero </a:t>
            </a:r>
            <a:r>
              <a:rPr dirty="0" sz="1600" spc="-15">
                <a:latin typeface="Carlito"/>
                <a:cs typeface="Carlito"/>
              </a:rPr>
              <a:t>galvanizado, </a:t>
            </a:r>
            <a:r>
              <a:rPr dirty="0" sz="1600" spc="-10">
                <a:latin typeface="Carlito"/>
                <a:cs typeface="Carlito"/>
              </a:rPr>
              <a:t>aislamiento mineral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placas </a:t>
            </a:r>
            <a:r>
              <a:rPr dirty="0" sz="1600" spc="-5">
                <a:latin typeface="Carlito"/>
                <a:cs typeface="Carlito"/>
              </a:rPr>
              <a:t>de yeso  </a:t>
            </a:r>
            <a:r>
              <a:rPr dirty="0" sz="1600" spc="-10">
                <a:latin typeface="Carlito"/>
                <a:cs typeface="Carlito"/>
              </a:rPr>
              <a:t>laminadas. Separación entre </a:t>
            </a:r>
            <a:r>
              <a:rPr dirty="0" sz="1600" spc="-5">
                <a:latin typeface="Carlito"/>
                <a:cs typeface="Carlito"/>
              </a:rPr>
              <a:t>viviendas y </a:t>
            </a:r>
            <a:r>
              <a:rPr dirty="0" sz="1600" spc="-10">
                <a:latin typeface="Carlito"/>
                <a:cs typeface="Carlito"/>
              </a:rPr>
              <a:t>zonas </a:t>
            </a:r>
            <a:r>
              <a:rPr dirty="0" sz="1600" spc="-5">
                <a:latin typeface="Carlito"/>
                <a:cs typeface="Carlito"/>
              </a:rPr>
              <a:t>comunes con medio pie de ladrillo </a:t>
            </a:r>
            <a:r>
              <a:rPr dirty="0" sz="1600" spc="-10">
                <a:latin typeface="Carlito"/>
                <a:cs typeface="Carlito"/>
              </a:rPr>
              <a:t>trasdosado </a:t>
            </a:r>
            <a:r>
              <a:rPr dirty="0" sz="1600" spc="-5">
                <a:latin typeface="Carlito"/>
                <a:cs typeface="Carlito"/>
              </a:rPr>
              <a:t>con perfilería de acero </a:t>
            </a:r>
            <a:r>
              <a:rPr dirty="0" sz="1600" spc="-15">
                <a:latin typeface="Carlito"/>
                <a:cs typeface="Carlito"/>
              </a:rPr>
              <a:t>galvanizado,  </a:t>
            </a:r>
            <a:r>
              <a:rPr dirty="0" sz="1600" spc="-5">
                <a:latin typeface="Carlito"/>
                <a:cs typeface="Carlito"/>
              </a:rPr>
              <a:t>aislamiento </a:t>
            </a:r>
            <a:r>
              <a:rPr dirty="0" sz="1600" spc="-10">
                <a:latin typeface="Carlito"/>
                <a:cs typeface="Carlito"/>
              </a:rPr>
              <a:t>mineral </a:t>
            </a:r>
            <a:r>
              <a:rPr dirty="0" sz="1600" spc="-5">
                <a:latin typeface="Carlito"/>
                <a:cs typeface="Carlito"/>
              </a:rPr>
              <a:t>y placas de </a:t>
            </a:r>
            <a:r>
              <a:rPr dirty="0" sz="1600" spc="-10">
                <a:latin typeface="Carlito"/>
                <a:cs typeface="Carlito"/>
              </a:rPr>
              <a:t>yeso </a:t>
            </a:r>
            <a:r>
              <a:rPr dirty="0" sz="1600" spc="-5">
                <a:latin typeface="Carlito"/>
                <a:cs typeface="Carlito"/>
              </a:rPr>
              <a:t>laminadas en </a:t>
            </a:r>
            <a:r>
              <a:rPr dirty="0" sz="1600">
                <a:latin typeface="Carlito"/>
                <a:cs typeface="Carlito"/>
              </a:rPr>
              <a:t>la </a:t>
            </a:r>
            <a:r>
              <a:rPr dirty="0" sz="1600" spc="-20">
                <a:latin typeface="Carlito"/>
                <a:cs typeface="Carlito"/>
              </a:rPr>
              <a:t>cara </a:t>
            </a:r>
            <a:r>
              <a:rPr dirty="0" sz="1600" spc="-10">
                <a:latin typeface="Carlito"/>
                <a:cs typeface="Carlito"/>
              </a:rPr>
              <a:t>interior </a:t>
            </a:r>
            <a:r>
              <a:rPr dirty="0" sz="1600" spc="-5">
                <a:latin typeface="Carlito"/>
                <a:cs typeface="Carlito"/>
              </a:rPr>
              <a:t>de las viviendas y </a:t>
            </a:r>
            <a:r>
              <a:rPr dirty="0" sz="1600" spc="-10">
                <a:latin typeface="Carlito"/>
                <a:cs typeface="Carlito"/>
              </a:rPr>
              <a:t>yeso </a:t>
            </a: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>
                <a:latin typeface="Carlito"/>
                <a:cs typeface="Carlito"/>
              </a:rPr>
              <a:t>la </a:t>
            </a:r>
            <a:r>
              <a:rPr dirty="0" sz="1600" spc="-20">
                <a:latin typeface="Carlito"/>
                <a:cs typeface="Carlito"/>
              </a:rPr>
              <a:t>cara </a:t>
            </a:r>
            <a:r>
              <a:rPr dirty="0" sz="1600" spc="-5">
                <a:latin typeface="Carlito"/>
                <a:cs typeface="Carlito"/>
              </a:rPr>
              <a:t>de las </a:t>
            </a:r>
            <a:r>
              <a:rPr dirty="0" sz="1600" spc="-15">
                <a:latin typeface="Carlito"/>
                <a:cs typeface="Carlito"/>
              </a:rPr>
              <a:t>zonas</a:t>
            </a:r>
            <a:r>
              <a:rPr dirty="0" sz="1600" spc="15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comunes.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30">
                <a:solidFill>
                  <a:srgbClr val="5A8510"/>
                </a:solidFill>
                <a:latin typeface="Carlito"/>
                <a:cs typeface="Carlito"/>
              </a:rPr>
              <a:t>PAVIMENTOS</a:t>
            </a:r>
            <a:r>
              <a:rPr dirty="0" sz="1600" spc="20">
                <a:solidFill>
                  <a:srgbClr val="5A8510"/>
                </a:solidFill>
                <a:latin typeface="Carlito"/>
                <a:cs typeface="Carlito"/>
              </a:rPr>
              <a:t> </a:t>
            </a:r>
            <a:r>
              <a:rPr dirty="0" sz="1600" spc="-5">
                <a:solidFill>
                  <a:srgbClr val="5A8510"/>
                </a:solidFill>
                <a:latin typeface="Carlito"/>
                <a:cs typeface="Carlito"/>
              </a:rPr>
              <a:t>INTERIORES</a:t>
            </a:r>
            <a:endParaRPr sz="1600">
              <a:latin typeface="Carlito"/>
              <a:cs typeface="Carlito"/>
            </a:endParaRPr>
          </a:p>
          <a:p>
            <a:pPr algn="just" marL="469900" marR="6350">
              <a:lnSpc>
                <a:spcPct val="100000"/>
              </a:lnSpc>
              <a:spcBef>
                <a:spcPts val="994"/>
              </a:spcBef>
            </a:pP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 spc="-15">
                <a:latin typeface="Carlito"/>
                <a:cs typeface="Carlito"/>
              </a:rPr>
              <a:t>salón-comedor, </a:t>
            </a:r>
            <a:r>
              <a:rPr dirty="0" sz="1600" spc="-10">
                <a:latin typeface="Carlito"/>
                <a:cs typeface="Carlito"/>
              </a:rPr>
              <a:t>distribuidores </a:t>
            </a:r>
            <a:r>
              <a:rPr dirty="0" sz="1600" spc="-5">
                <a:latin typeface="Carlito"/>
                <a:cs typeface="Carlito"/>
              </a:rPr>
              <a:t>y dormitorios </a:t>
            </a:r>
            <a:r>
              <a:rPr dirty="0" sz="1600">
                <a:latin typeface="Carlito"/>
                <a:cs typeface="Carlito"/>
              </a:rPr>
              <a:t>se </a:t>
            </a:r>
            <a:r>
              <a:rPr dirty="0" sz="1600" spc="-15">
                <a:latin typeface="Carlito"/>
                <a:cs typeface="Carlito"/>
              </a:rPr>
              <a:t>instalará </a:t>
            </a:r>
            <a:r>
              <a:rPr dirty="0" sz="1600" spc="-10">
                <a:latin typeface="Carlito"/>
                <a:cs typeface="Carlito"/>
              </a:rPr>
              <a:t>pavimento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tarima laminada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rodapié </a:t>
            </a:r>
            <a:r>
              <a:rPr dirty="0" sz="1600" spc="-5">
                <a:latin typeface="Carlito"/>
                <a:cs typeface="Carlito"/>
              </a:rPr>
              <a:t>de DM </a:t>
            </a:r>
            <a:r>
              <a:rPr dirty="0" sz="1600" spc="-10">
                <a:latin typeface="Carlito"/>
                <a:cs typeface="Carlito"/>
              </a:rPr>
              <a:t>rechapado </a:t>
            </a:r>
            <a:r>
              <a:rPr dirty="0" sz="1600" spc="-5">
                <a:latin typeface="Carlito"/>
                <a:cs typeface="Carlito"/>
              </a:rPr>
              <a:t>en color blanco.  En las </a:t>
            </a:r>
            <a:r>
              <a:rPr dirty="0" sz="1600" spc="-15">
                <a:latin typeface="Carlito"/>
                <a:cs typeface="Carlito"/>
              </a:rPr>
              <a:t>zonas </a:t>
            </a:r>
            <a:r>
              <a:rPr dirty="0" sz="1600" spc="-10">
                <a:latin typeface="Carlito"/>
                <a:cs typeface="Carlito"/>
              </a:rPr>
              <a:t>húmedas, cocinas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baños, </a:t>
            </a:r>
            <a:r>
              <a:rPr dirty="0" sz="1600" spc="-15">
                <a:latin typeface="Carlito"/>
                <a:cs typeface="Carlito"/>
              </a:rPr>
              <a:t>llevarán </a:t>
            </a:r>
            <a:r>
              <a:rPr dirty="0" sz="1600" spc="-10">
                <a:latin typeface="Carlito"/>
                <a:cs typeface="Carlito"/>
              </a:rPr>
              <a:t>pavimento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gres. </a:t>
            </a: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 spc="-10">
                <a:latin typeface="Carlito"/>
                <a:cs typeface="Carlito"/>
              </a:rPr>
              <a:t>terrazas con </a:t>
            </a:r>
            <a:r>
              <a:rPr dirty="0" sz="1600" spc="-5">
                <a:latin typeface="Carlito"/>
                <a:cs typeface="Carlito"/>
              </a:rPr>
              <a:t>un </a:t>
            </a:r>
            <a:r>
              <a:rPr dirty="0" sz="1600" spc="-10">
                <a:latin typeface="Carlito"/>
                <a:cs typeface="Carlito"/>
              </a:rPr>
              <a:t>pavimento cerámico apto </a:t>
            </a:r>
            <a:r>
              <a:rPr dirty="0" sz="1600" spc="-15">
                <a:latin typeface="Carlito"/>
                <a:cs typeface="Carlito"/>
              </a:rPr>
              <a:t>para </a:t>
            </a:r>
            <a:r>
              <a:rPr dirty="0" sz="1600" spc="-10">
                <a:latin typeface="Carlito"/>
                <a:cs typeface="Carlito"/>
              </a:rPr>
              <a:t>exteriores. </a:t>
            </a:r>
            <a:r>
              <a:rPr dirty="0" sz="1600" spc="-5">
                <a:latin typeface="Carlito"/>
                <a:cs typeface="Carlito"/>
              </a:rPr>
              <a:t>En  </a:t>
            </a:r>
            <a:r>
              <a:rPr dirty="0" sz="1600" spc="-10">
                <a:latin typeface="Carlito"/>
                <a:cs typeface="Carlito"/>
              </a:rPr>
              <a:t>toda la </a:t>
            </a:r>
            <a:r>
              <a:rPr dirty="0" sz="1600" spc="-5">
                <a:latin typeface="Carlito"/>
                <a:cs typeface="Carlito"/>
              </a:rPr>
              <a:t>superficie de </a:t>
            </a:r>
            <a:r>
              <a:rPr dirty="0" sz="1600">
                <a:latin typeface="Carlito"/>
                <a:cs typeface="Carlito"/>
              </a:rPr>
              <a:t>la </a:t>
            </a:r>
            <a:r>
              <a:rPr dirty="0" sz="1600" spc="-5">
                <a:latin typeface="Carlito"/>
                <a:cs typeface="Carlito"/>
              </a:rPr>
              <a:t>vivienda </a:t>
            </a:r>
            <a:r>
              <a:rPr dirty="0" sz="1600" spc="-10">
                <a:latin typeface="Carlito"/>
                <a:cs typeface="Carlito"/>
              </a:rPr>
              <a:t>se </a:t>
            </a:r>
            <a:r>
              <a:rPr dirty="0" sz="1600" spc="-15">
                <a:latin typeface="Carlito"/>
                <a:cs typeface="Carlito"/>
              </a:rPr>
              <a:t>utilizará </a:t>
            </a:r>
            <a:r>
              <a:rPr dirty="0" sz="1600" spc="-10">
                <a:latin typeface="Carlito"/>
                <a:cs typeface="Carlito"/>
              </a:rPr>
              <a:t>aislamiento </a:t>
            </a:r>
            <a:r>
              <a:rPr dirty="0" sz="1600" spc="-5">
                <a:latin typeface="Carlito"/>
                <a:cs typeface="Carlito"/>
              </a:rPr>
              <a:t>acústico </a:t>
            </a:r>
            <a:r>
              <a:rPr dirty="0" sz="1600" spc="-10">
                <a:latin typeface="Carlito"/>
                <a:cs typeface="Carlito"/>
              </a:rPr>
              <a:t>anti-impacto. </a:t>
            </a: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 spc="-15">
                <a:latin typeface="Carlito"/>
                <a:cs typeface="Carlito"/>
              </a:rPr>
              <a:t>zonas </a:t>
            </a:r>
            <a:r>
              <a:rPr dirty="0" sz="1600" spc="-10">
                <a:latin typeface="Carlito"/>
                <a:cs typeface="Carlito"/>
              </a:rPr>
              <a:t>comunes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escaleras </a:t>
            </a:r>
            <a:r>
              <a:rPr dirty="0" sz="1600" spc="-15">
                <a:latin typeface="Carlito"/>
                <a:cs typeface="Carlito"/>
              </a:rPr>
              <a:t>llevarán </a:t>
            </a:r>
            <a:r>
              <a:rPr dirty="0" sz="1600" spc="-10">
                <a:latin typeface="Carlito"/>
                <a:cs typeface="Carlito"/>
              </a:rPr>
              <a:t>pavimento  cerámico.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A8510"/>
                </a:solidFill>
                <a:latin typeface="Carlito"/>
                <a:cs typeface="Carlito"/>
              </a:rPr>
              <a:t>TECHOS </a:t>
            </a:r>
            <a:r>
              <a:rPr dirty="0" sz="1600" spc="-5">
                <a:solidFill>
                  <a:srgbClr val="5A8510"/>
                </a:solidFill>
                <a:latin typeface="Carlito"/>
                <a:cs typeface="Carlito"/>
              </a:rPr>
              <a:t>EN</a:t>
            </a:r>
            <a:r>
              <a:rPr dirty="0" sz="1600" spc="40">
                <a:solidFill>
                  <a:srgbClr val="5A8510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5A8510"/>
                </a:solidFill>
                <a:latin typeface="Carlito"/>
                <a:cs typeface="Carlito"/>
              </a:rPr>
              <a:t>VIVIENDA</a:t>
            </a:r>
            <a:endParaRPr sz="1600">
              <a:latin typeface="Carlito"/>
              <a:cs typeface="Carlito"/>
            </a:endParaRPr>
          </a:p>
          <a:p>
            <a:pPr algn="just" marL="469900" marR="5080">
              <a:lnSpc>
                <a:spcPct val="100000"/>
              </a:lnSpc>
              <a:spcBef>
                <a:spcPts val="994"/>
              </a:spcBef>
            </a:pPr>
            <a:r>
              <a:rPr dirty="0" sz="1600" spc="-15">
                <a:latin typeface="Carlito"/>
                <a:cs typeface="Carlito"/>
              </a:rPr>
              <a:t>Falsos </a:t>
            </a:r>
            <a:r>
              <a:rPr dirty="0" sz="1600" spc="-5">
                <a:latin typeface="Carlito"/>
                <a:cs typeface="Carlito"/>
              </a:rPr>
              <a:t>techos en </a:t>
            </a:r>
            <a:r>
              <a:rPr dirty="0" sz="1600" spc="-10">
                <a:latin typeface="Carlito"/>
                <a:cs typeface="Carlito"/>
              </a:rPr>
              <a:t>zonas </a:t>
            </a:r>
            <a:r>
              <a:rPr dirty="0" sz="1600" spc="-5">
                <a:latin typeface="Carlito"/>
                <a:cs typeface="Carlito"/>
              </a:rPr>
              <a:t>de pasos de </a:t>
            </a:r>
            <a:r>
              <a:rPr dirty="0" sz="1600" spc="-10">
                <a:latin typeface="Carlito"/>
                <a:cs typeface="Carlito"/>
              </a:rPr>
              <a:t>instalaciones, principalmente </a:t>
            </a: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 spc="-10">
                <a:latin typeface="Carlito"/>
                <a:cs typeface="Carlito"/>
              </a:rPr>
              <a:t>distribuidores, </a:t>
            </a:r>
            <a:r>
              <a:rPr dirty="0" sz="1600" spc="-5">
                <a:latin typeface="Carlito"/>
                <a:cs typeface="Carlito"/>
              </a:rPr>
              <a:t>pasillos, </a:t>
            </a:r>
            <a:r>
              <a:rPr dirty="0" sz="1600" spc="-10">
                <a:latin typeface="Carlito"/>
                <a:cs typeface="Carlito"/>
              </a:rPr>
              <a:t>cocinas </a:t>
            </a:r>
            <a:r>
              <a:rPr dirty="0" sz="1600" spc="-5">
                <a:latin typeface="Carlito"/>
                <a:cs typeface="Carlito"/>
              </a:rPr>
              <a:t>y baños. </a:t>
            </a:r>
            <a:r>
              <a:rPr dirty="0" sz="1600" spc="-15">
                <a:latin typeface="Carlito"/>
                <a:cs typeface="Carlito"/>
              </a:rPr>
              <a:t>Falso </a:t>
            </a:r>
            <a:r>
              <a:rPr dirty="0" sz="1600" spc="-10">
                <a:latin typeface="Carlito"/>
                <a:cs typeface="Carlito"/>
              </a:rPr>
              <a:t>techo registrable en  </a:t>
            </a:r>
            <a:r>
              <a:rPr dirty="0" sz="1600" spc="-5">
                <a:latin typeface="Carlito"/>
                <a:cs typeface="Carlito"/>
              </a:rPr>
              <a:t>el baño </a:t>
            </a:r>
            <a:r>
              <a:rPr dirty="0" sz="1600" spc="-10">
                <a:latin typeface="Carlito"/>
                <a:cs typeface="Carlito"/>
              </a:rPr>
              <a:t>donde </a:t>
            </a:r>
            <a:r>
              <a:rPr dirty="0" sz="1600" spc="-5">
                <a:latin typeface="Carlito"/>
                <a:cs typeface="Carlito"/>
              </a:rPr>
              <a:t>se </a:t>
            </a:r>
            <a:r>
              <a:rPr dirty="0" sz="1600" spc="-15">
                <a:latin typeface="Carlito"/>
                <a:cs typeface="Carlito"/>
              </a:rPr>
              <a:t>dejará </a:t>
            </a:r>
            <a:r>
              <a:rPr dirty="0" sz="1600">
                <a:latin typeface="Carlito"/>
                <a:cs typeface="Carlito"/>
              </a:rPr>
              <a:t>la </a:t>
            </a:r>
            <a:r>
              <a:rPr dirty="0" sz="1600" spc="-10">
                <a:latin typeface="Carlito"/>
                <a:cs typeface="Carlito"/>
              </a:rPr>
              <a:t>preinstalación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la máquina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climatización. </a:t>
            </a:r>
            <a:r>
              <a:rPr dirty="0" sz="1600" spc="-5">
                <a:latin typeface="Carlito"/>
                <a:cs typeface="Carlito"/>
              </a:rPr>
              <a:t>El </a:t>
            </a:r>
            <a:r>
              <a:rPr dirty="0" sz="1600" spc="-15">
                <a:latin typeface="Carlito"/>
                <a:cs typeface="Carlito"/>
              </a:rPr>
              <a:t>resto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>
                <a:latin typeface="Carlito"/>
                <a:cs typeface="Carlito"/>
              </a:rPr>
              <a:t>la </a:t>
            </a:r>
            <a:r>
              <a:rPr dirty="0" sz="1600" spc="-5">
                <a:latin typeface="Carlito"/>
                <a:cs typeface="Carlito"/>
              </a:rPr>
              <a:t>vivienda, no </a:t>
            </a:r>
            <a:r>
              <a:rPr dirty="0" sz="1600" spc="-15">
                <a:latin typeface="Carlito"/>
                <a:cs typeface="Carlito"/>
              </a:rPr>
              <a:t>afectados </a:t>
            </a:r>
            <a:r>
              <a:rPr dirty="0" sz="1600" spc="-5">
                <a:latin typeface="Carlito"/>
                <a:cs typeface="Carlito"/>
              </a:rPr>
              <a:t>por el paso de  </a:t>
            </a:r>
            <a:r>
              <a:rPr dirty="0" sz="1600" spc="-10">
                <a:latin typeface="Carlito"/>
                <a:cs typeface="Carlito"/>
              </a:rPr>
              <a:t>instalaciones, </a:t>
            </a: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 spc="-10">
                <a:latin typeface="Carlito"/>
                <a:cs typeface="Carlito"/>
              </a:rPr>
              <a:t>yeso </a:t>
            </a:r>
            <a:r>
              <a:rPr dirty="0" sz="1600" spc="-5">
                <a:latin typeface="Carlito"/>
                <a:cs typeface="Carlito"/>
              </a:rPr>
              <a:t>o placas de </a:t>
            </a:r>
            <a:r>
              <a:rPr dirty="0" sz="1600" spc="-10">
                <a:latin typeface="Carlito"/>
                <a:cs typeface="Carlito"/>
              </a:rPr>
              <a:t>yeso</a:t>
            </a:r>
            <a:r>
              <a:rPr dirty="0" sz="1600" spc="65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laminado.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5A8510"/>
                </a:solidFill>
                <a:latin typeface="Carlito"/>
                <a:cs typeface="Carlito"/>
              </a:rPr>
              <a:t>REVESTIMIENTOS </a:t>
            </a:r>
            <a:r>
              <a:rPr dirty="0" sz="1600" spc="-5">
                <a:solidFill>
                  <a:srgbClr val="5A8510"/>
                </a:solidFill>
                <a:latin typeface="Carlito"/>
                <a:cs typeface="Carlito"/>
              </a:rPr>
              <a:t>EN</a:t>
            </a:r>
            <a:r>
              <a:rPr dirty="0" sz="1600" spc="65">
                <a:solidFill>
                  <a:srgbClr val="5A8510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5A8510"/>
                </a:solidFill>
                <a:latin typeface="Carlito"/>
                <a:cs typeface="Carlito"/>
              </a:rPr>
              <a:t>VIVIENDAS</a:t>
            </a:r>
            <a:endParaRPr sz="1600">
              <a:latin typeface="Carlito"/>
              <a:cs typeface="Carlito"/>
            </a:endParaRPr>
          </a:p>
          <a:p>
            <a:pPr algn="just" marL="469900" marR="6985">
              <a:lnSpc>
                <a:spcPct val="100000"/>
              </a:lnSpc>
              <a:spcBef>
                <a:spcPts val="1000"/>
              </a:spcBef>
            </a:pP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 spc="-15">
                <a:latin typeface="Carlito"/>
                <a:cs typeface="Carlito"/>
              </a:rPr>
              <a:t>salón-comedor, </a:t>
            </a:r>
            <a:r>
              <a:rPr dirty="0" sz="1600" spc="-10">
                <a:latin typeface="Carlito"/>
                <a:cs typeface="Carlito"/>
              </a:rPr>
              <a:t>distribuidores </a:t>
            </a:r>
            <a:r>
              <a:rPr dirty="0" sz="1600" spc="-5">
                <a:latin typeface="Carlito"/>
                <a:cs typeface="Carlito"/>
              </a:rPr>
              <a:t>y dormitorios se </a:t>
            </a:r>
            <a:r>
              <a:rPr dirty="0" sz="1600" spc="-10">
                <a:latin typeface="Carlito"/>
                <a:cs typeface="Carlito"/>
              </a:rPr>
              <a:t>aplicará </a:t>
            </a:r>
            <a:r>
              <a:rPr dirty="0" sz="1600" spc="-15">
                <a:latin typeface="Carlito"/>
                <a:cs typeface="Carlito"/>
              </a:rPr>
              <a:t>pintura </a:t>
            </a:r>
            <a:r>
              <a:rPr dirty="0" sz="1600" spc="-10">
                <a:latin typeface="Carlito"/>
                <a:cs typeface="Carlito"/>
              </a:rPr>
              <a:t>plástica lisa. </a:t>
            </a:r>
            <a:r>
              <a:rPr dirty="0" sz="1600" spc="-5">
                <a:latin typeface="Carlito"/>
                <a:cs typeface="Carlito"/>
              </a:rPr>
              <a:t>En cocinas y baños </a:t>
            </a:r>
            <a:r>
              <a:rPr dirty="0" sz="1600">
                <a:latin typeface="Carlito"/>
                <a:cs typeface="Carlito"/>
              </a:rPr>
              <a:t>se </a:t>
            </a:r>
            <a:r>
              <a:rPr dirty="0" sz="1600" spc="-10">
                <a:latin typeface="Carlito"/>
                <a:cs typeface="Carlito"/>
              </a:rPr>
              <a:t>combinará </a:t>
            </a:r>
            <a:r>
              <a:rPr dirty="0" sz="1600" spc="-5">
                <a:latin typeface="Carlito"/>
                <a:cs typeface="Carlito"/>
              </a:rPr>
              <a:t>el </a:t>
            </a:r>
            <a:r>
              <a:rPr dirty="0" sz="1600" spc="-10">
                <a:latin typeface="Carlito"/>
                <a:cs typeface="Carlito"/>
              </a:rPr>
              <a:t>revestimiento  </a:t>
            </a:r>
            <a:r>
              <a:rPr dirty="0" sz="1600" spc="-15">
                <a:latin typeface="Carlito"/>
                <a:cs typeface="Carlito"/>
              </a:rPr>
              <a:t>cerámico </a:t>
            </a:r>
            <a:r>
              <a:rPr dirty="0" sz="1600" spc="-10">
                <a:latin typeface="Carlito"/>
                <a:cs typeface="Carlito"/>
              </a:rPr>
              <a:t>con </a:t>
            </a:r>
            <a:r>
              <a:rPr dirty="0" sz="1600" spc="-15">
                <a:latin typeface="Carlito"/>
                <a:cs typeface="Carlito"/>
              </a:rPr>
              <a:t>pintura </a:t>
            </a:r>
            <a:r>
              <a:rPr dirty="0" sz="1600" spc="-10">
                <a:latin typeface="Carlito"/>
                <a:cs typeface="Carlito"/>
              </a:rPr>
              <a:t>plástica</a:t>
            </a:r>
            <a:r>
              <a:rPr dirty="0" sz="1600" spc="35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lisa.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20" b="1">
                <a:solidFill>
                  <a:srgbClr val="5A8510"/>
                </a:solidFill>
                <a:latin typeface="Carlito"/>
                <a:cs typeface="Carlito"/>
              </a:rPr>
              <a:t>PREINSTALACION </a:t>
            </a:r>
            <a:r>
              <a:rPr dirty="0" sz="1600" spc="-5" b="1">
                <a:solidFill>
                  <a:srgbClr val="5A8510"/>
                </a:solidFill>
                <a:latin typeface="Carlito"/>
                <a:cs typeface="Carlito"/>
              </a:rPr>
              <a:t>DE AIRE </a:t>
            </a:r>
            <a:r>
              <a:rPr dirty="0" sz="1600" spc="-15" b="1">
                <a:solidFill>
                  <a:srgbClr val="5A8510"/>
                </a:solidFill>
                <a:latin typeface="Carlito"/>
                <a:cs typeface="Carlito"/>
              </a:rPr>
              <a:t>ACONDICONADO, </a:t>
            </a:r>
            <a:r>
              <a:rPr dirty="0" sz="1600" spc="-10" b="1">
                <a:solidFill>
                  <a:srgbClr val="5A8510"/>
                </a:solidFill>
                <a:latin typeface="Carlito"/>
                <a:cs typeface="Carlito"/>
              </a:rPr>
              <a:t>VENTILACION </a:t>
            </a:r>
            <a:r>
              <a:rPr dirty="0" sz="1600" spc="-5" b="1">
                <a:solidFill>
                  <a:srgbClr val="5A8510"/>
                </a:solidFill>
                <a:latin typeface="Carlito"/>
                <a:cs typeface="Carlito"/>
              </a:rPr>
              <a:t>Y </a:t>
            </a:r>
            <a:r>
              <a:rPr dirty="0" sz="1600" spc="-20" b="1">
                <a:solidFill>
                  <a:srgbClr val="5A8510"/>
                </a:solidFill>
                <a:latin typeface="Carlito"/>
                <a:cs typeface="Carlito"/>
              </a:rPr>
              <a:t>AGUA </a:t>
            </a:r>
            <a:r>
              <a:rPr dirty="0" sz="1600" spc="-10" b="1">
                <a:solidFill>
                  <a:srgbClr val="5A8510"/>
                </a:solidFill>
                <a:latin typeface="Carlito"/>
                <a:cs typeface="Carlito"/>
              </a:rPr>
              <a:t>CALIENTE</a:t>
            </a:r>
            <a:r>
              <a:rPr dirty="0" sz="1600" spc="260" b="1">
                <a:solidFill>
                  <a:srgbClr val="5A8510"/>
                </a:solidFill>
                <a:latin typeface="Carlito"/>
                <a:cs typeface="Carlito"/>
              </a:rPr>
              <a:t> </a:t>
            </a:r>
            <a:r>
              <a:rPr dirty="0" sz="1600" spc="-20" b="1">
                <a:solidFill>
                  <a:srgbClr val="5A8510"/>
                </a:solidFill>
                <a:latin typeface="Carlito"/>
                <a:cs typeface="Carlito"/>
              </a:rPr>
              <a:t>SANITARIA</a:t>
            </a:r>
            <a:endParaRPr sz="1600">
              <a:latin typeface="Carlito"/>
              <a:cs typeface="Carlito"/>
            </a:endParaRPr>
          </a:p>
          <a:p>
            <a:pPr algn="just" marL="469900" marR="5080">
              <a:lnSpc>
                <a:spcPct val="100000"/>
              </a:lnSpc>
              <a:spcBef>
                <a:spcPts val="1000"/>
              </a:spcBef>
            </a:pPr>
            <a:r>
              <a:rPr dirty="0" sz="1600" spc="-10">
                <a:latin typeface="Carlito"/>
                <a:cs typeface="Carlito"/>
              </a:rPr>
              <a:t>Preinstalación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aire </a:t>
            </a:r>
            <a:r>
              <a:rPr dirty="0" sz="1600" spc="-5">
                <a:latin typeface="Carlito"/>
                <a:cs typeface="Carlito"/>
              </a:rPr>
              <a:t>acondicionado </a:t>
            </a:r>
            <a:r>
              <a:rPr dirty="0" sz="1600">
                <a:latin typeface="Carlito"/>
                <a:cs typeface="Carlito"/>
              </a:rPr>
              <a:t>por </a:t>
            </a:r>
            <a:r>
              <a:rPr dirty="0" sz="1600" spc="-5">
                <a:latin typeface="Carlito"/>
                <a:cs typeface="Carlito"/>
              </a:rPr>
              <a:t>conductos en </a:t>
            </a:r>
            <a:r>
              <a:rPr dirty="0" sz="1600" spc="-10">
                <a:latin typeface="Carlito"/>
                <a:cs typeface="Carlito"/>
              </a:rPr>
              <a:t>falso </a:t>
            </a:r>
            <a:r>
              <a:rPr dirty="0" sz="1600" spc="-5">
                <a:latin typeface="Carlito"/>
                <a:cs typeface="Carlito"/>
              </a:rPr>
              <a:t>techo y rejillas en salón, dormitorios y cocina. </a:t>
            </a:r>
            <a:r>
              <a:rPr dirty="0" sz="1600" spc="-15">
                <a:latin typeface="Carlito"/>
                <a:cs typeface="Carlito"/>
              </a:rPr>
              <a:t>Ventilación </a:t>
            </a:r>
            <a:r>
              <a:rPr dirty="0" sz="1600" spc="-10">
                <a:latin typeface="Carlito"/>
                <a:cs typeface="Carlito"/>
              </a:rPr>
              <a:t>forzada en  </a:t>
            </a:r>
            <a:r>
              <a:rPr dirty="0" sz="1600" spc="-5">
                <a:latin typeface="Carlito"/>
                <a:cs typeface="Carlito"/>
              </a:rPr>
              <a:t>vivienda, </a:t>
            </a:r>
            <a:r>
              <a:rPr dirty="0" sz="1600" spc="-15">
                <a:latin typeface="Carlito"/>
                <a:cs typeface="Carlito"/>
              </a:rPr>
              <a:t>garantizando </a:t>
            </a:r>
            <a:r>
              <a:rPr dirty="0" sz="1600">
                <a:latin typeface="Carlito"/>
                <a:cs typeface="Carlito"/>
              </a:rPr>
              <a:t>la </a:t>
            </a:r>
            <a:r>
              <a:rPr dirty="0" sz="1600" spc="-10">
                <a:latin typeface="Carlito"/>
                <a:cs typeface="Carlito"/>
              </a:rPr>
              <a:t>renovación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aire </a:t>
            </a:r>
            <a:r>
              <a:rPr dirty="0" sz="1600" spc="-25">
                <a:latin typeface="Carlito"/>
                <a:cs typeface="Carlito"/>
              </a:rPr>
              <a:t>interior. </a:t>
            </a:r>
            <a:r>
              <a:rPr dirty="0" sz="1600" spc="-10">
                <a:latin typeface="Carlito"/>
                <a:cs typeface="Carlito"/>
              </a:rPr>
              <a:t>Producción </a:t>
            </a:r>
            <a:r>
              <a:rPr dirty="0" sz="1600" spc="-5">
                <a:latin typeface="Carlito"/>
                <a:cs typeface="Carlito"/>
              </a:rPr>
              <a:t>de agua </a:t>
            </a:r>
            <a:r>
              <a:rPr dirty="0" sz="1600" spc="-10">
                <a:latin typeface="Carlito"/>
                <a:cs typeface="Carlito"/>
              </a:rPr>
              <a:t>caliente con energía </a:t>
            </a:r>
            <a:r>
              <a:rPr dirty="0" sz="1600" spc="-5">
                <a:latin typeface="Carlito"/>
                <a:cs typeface="Carlito"/>
              </a:rPr>
              <a:t>solar y </a:t>
            </a:r>
            <a:r>
              <a:rPr dirty="0" sz="1600" spc="-10">
                <a:latin typeface="Carlito"/>
                <a:cs typeface="Carlito"/>
              </a:rPr>
              <a:t>termo </a:t>
            </a:r>
            <a:r>
              <a:rPr dirty="0" sz="1600" spc="-5">
                <a:latin typeface="Carlito"/>
                <a:cs typeface="Carlito"/>
              </a:rPr>
              <a:t>o acumulador de</a:t>
            </a:r>
            <a:r>
              <a:rPr dirty="0" sz="1600" spc="310">
                <a:latin typeface="Carlito"/>
                <a:cs typeface="Carlito"/>
              </a:rPr>
              <a:t> </a:t>
            </a:r>
            <a:r>
              <a:rPr dirty="0" sz="1600" spc="-15">
                <a:latin typeface="Carlito"/>
                <a:cs typeface="Carlito"/>
              </a:rPr>
              <a:t>apoyo.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1959" y="858139"/>
            <a:ext cx="31648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MEMORIA </a:t>
            </a:r>
            <a:r>
              <a:rPr dirty="0" spc="-5"/>
              <a:t>DE</a:t>
            </a:r>
            <a:r>
              <a:rPr dirty="0" spc="-105"/>
              <a:t> </a:t>
            </a:r>
            <a:r>
              <a:rPr dirty="0" spc="-10"/>
              <a:t>CALIDADES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4057" y="1474748"/>
            <a:ext cx="11652250" cy="532384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600" spc="-10">
                <a:solidFill>
                  <a:srgbClr val="5A8510"/>
                </a:solidFill>
                <a:latin typeface="Carlito"/>
                <a:cs typeface="Carlito"/>
              </a:rPr>
              <a:t>ELECTRICIDAD</a:t>
            </a:r>
            <a:r>
              <a:rPr dirty="0" sz="1600" spc="15">
                <a:solidFill>
                  <a:srgbClr val="5A8510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5A8510"/>
                </a:solidFill>
                <a:latin typeface="Carlito"/>
                <a:cs typeface="Carlito"/>
              </a:rPr>
              <a:t>TELECOMUNICACIONES</a:t>
            </a:r>
            <a:endParaRPr sz="1600">
              <a:latin typeface="Carlito"/>
              <a:cs typeface="Carlito"/>
            </a:endParaRPr>
          </a:p>
          <a:p>
            <a:pPr algn="just" marL="469900" marR="5080">
              <a:lnSpc>
                <a:spcPct val="100000"/>
              </a:lnSpc>
              <a:spcBef>
                <a:spcPts val="994"/>
              </a:spcBef>
            </a:pPr>
            <a:r>
              <a:rPr dirty="0" sz="1600" spc="-10">
                <a:latin typeface="Carlito"/>
                <a:cs typeface="Carlito"/>
              </a:rPr>
              <a:t>Instalación preparada </a:t>
            </a:r>
            <a:r>
              <a:rPr dirty="0" sz="1600" spc="-15">
                <a:latin typeface="Carlito"/>
                <a:cs typeface="Carlito"/>
              </a:rPr>
              <a:t>para </a:t>
            </a:r>
            <a:r>
              <a:rPr dirty="0" sz="1600" spc="-10">
                <a:latin typeface="Carlito"/>
                <a:cs typeface="Carlito"/>
              </a:rPr>
              <a:t>Grado </a:t>
            </a:r>
            <a:r>
              <a:rPr dirty="0" sz="1600" spc="-5">
                <a:latin typeface="Carlito"/>
                <a:cs typeface="Carlito"/>
              </a:rPr>
              <a:t>de Electrificación </a:t>
            </a:r>
            <a:r>
              <a:rPr dirty="0" sz="1600" spc="-10">
                <a:latin typeface="Carlito"/>
                <a:cs typeface="Carlito"/>
              </a:rPr>
              <a:t>Elevado según </a:t>
            </a:r>
            <a:r>
              <a:rPr dirty="0" sz="1600" spc="-35">
                <a:latin typeface="Carlito"/>
                <a:cs typeface="Carlito"/>
              </a:rPr>
              <a:t>R.E.B.T. </a:t>
            </a:r>
            <a:r>
              <a:rPr dirty="0" sz="1600" spc="-10">
                <a:latin typeface="Carlito"/>
                <a:cs typeface="Carlito"/>
              </a:rPr>
              <a:t>Mecanismos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5">
                <a:latin typeface="Carlito"/>
                <a:cs typeface="Carlito"/>
              </a:rPr>
              <a:t>primera </a:t>
            </a:r>
            <a:r>
              <a:rPr dirty="0" sz="1600" spc="-10">
                <a:latin typeface="Carlito"/>
                <a:cs typeface="Carlito"/>
              </a:rPr>
              <a:t>calidad. </a:t>
            </a:r>
            <a:r>
              <a:rPr dirty="0" sz="1600" spc="-30">
                <a:latin typeface="Carlito"/>
                <a:cs typeface="Carlito"/>
              </a:rPr>
              <a:t>Terrazas </a:t>
            </a:r>
            <a:r>
              <a:rPr dirty="0" sz="1600" spc="-10">
                <a:latin typeface="Carlito"/>
                <a:cs typeface="Carlito"/>
              </a:rPr>
              <a:t>con punto de </a:t>
            </a:r>
            <a:r>
              <a:rPr dirty="0" sz="1600" spc="-5">
                <a:latin typeface="Carlito"/>
                <a:cs typeface="Carlito"/>
              </a:rPr>
              <a:t>luz y  </a:t>
            </a:r>
            <a:r>
              <a:rPr dirty="0" sz="1600" spc="-10">
                <a:latin typeface="Carlito"/>
                <a:cs typeface="Carlito"/>
              </a:rPr>
              <a:t>toma </a:t>
            </a:r>
            <a:r>
              <a:rPr dirty="0" sz="1600" spc="-5">
                <a:latin typeface="Carlito"/>
                <a:cs typeface="Carlito"/>
              </a:rPr>
              <a:t>de electricidad </a:t>
            </a:r>
            <a:r>
              <a:rPr dirty="0" sz="1600" spc="-10">
                <a:latin typeface="Carlito"/>
                <a:cs typeface="Carlito"/>
              </a:rPr>
              <a:t>estanca. </a:t>
            </a:r>
            <a:r>
              <a:rPr dirty="0" sz="1600" spc="-5">
                <a:latin typeface="Carlito"/>
                <a:cs typeface="Carlito"/>
              </a:rPr>
              <a:t>Viviendas </a:t>
            </a:r>
            <a:r>
              <a:rPr dirty="0" sz="1600" spc="-10">
                <a:latin typeface="Carlito"/>
                <a:cs typeface="Carlito"/>
              </a:rPr>
              <a:t>adaptadas </a:t>
            </a:r>
            <a:r>
              <a:rPr dirty="0" sz="1600" spc="-5">
                <a:latin typeface="Carlito"/>
                <a:cs typeface="Carlito"/>
              </a:rPr>
              <a:t>a </a:t>
            </a:r>
            <a:r>
              <a:rPr dirty="0" sz="1600" spc="-10">
                <a:latin typeface="Carlito"/>
                <a:cs typeface="Carlito"/>
              </a:rPr>
              <a:t>la normativa vigente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telecomunicaciones. </a:t>
            </a:r>
            <a:r>
              <a:rPr dirty="0" sz="1600" spc="-35">
                <a:latin typeface="Carlito"/>
                <a:cs typeface="Carlito"/>
              </a:rPr>
              <a:t>Tomas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voz/datos </a:t>
            </a:r>
            <a:r>
              <a:rPr dirty="0" sz="1600" spc="-5">
                <a:latin typeface="Carlito"/>
                <a:cs typeface="Carlito"/>
              </a:rPr>
              <a:t>y TV </a:t>
            </a:r>
            <a:r>
              <a:rPr dirty="0" sz="1600" spc="-10">
                <a:latin typeface="Carlito"/>
                <a:cs typeface="Carlito"/>
              </a:rPr>
              <a:t>en  </a:t>
            </a:r>
            <a:r>
              <a:rPr dirty="0" sz="1600" spc="-5">
                <a:latin typeface="Carlito"/>
                <a:cs typeface="Carlito"/>
              </a:rPr>
              <a:t>dormitorios, salón y cocina. </a:t>
            </a:r>
            <a:r>
              <a:rPr dirty="0" sz="1600" spc="-10">
                <a:latin typeface="Carlito"/>
                <a:cs typeface="Carlito"/>
              </a:rPr>
              <a:t>Instalación </a:t>
            </a:r>
            <a:r>
              <a:rPr dirty="0" sz="1600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antena </a:t>
            </a:r>
            <a:r>
              <a:rPr dirty="0" sz="1600" spc="-5">
                <a:latin typeface="Carlito"/>
                <a:cs typeface="Carlito"/>
              </a:rPr>
              <a:t>comunitaria </a:t>
            </a:r>
            <a:r>
              <a:rPr dirty="0" sz="1600" spc="-10">
                <a:latin typeface="Carlito"/>
                <a:cs typeface="Carlito"/>
              </a:rPr>
              <a:t>analógica, digital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preinstalación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0">
                <a:latin typeface="Carlito"/>
                <a:cs typeface="Carlito"/>
              </a:rPr>
              <a:t>parabólica. </a:t>
            </a:r>
            <a:r>
              <a:rPr dirty="0" sz="1600" spc="-15">
                <a:latin typeface="Carlito"/>
                <a:cs typeface="Carlito"/>
              </a:rPr>
              <a:t>Zonas </a:t>
            </a:r>
            <a:r>
              <a:rPr dirty="0" sz="1600" spc="-5">
                <a:latin typeface="Carlito"/>
                <a:cs typeface="Carlito"/>
              </a:rPr>
              <a:t>comunes con  iluminación</a:t>
            </a:r>
            <a:r>
              <a:rPr dirty="0" sz="1600" spc="-20">
                <a:latin typeface="Carlito"/>
                <a:cs typeface="Carlito"/>
              </a:rPr>
              <a:t> </a:t>
            </a:r>
            <a:r>
              <a:rPr dirty="0" sz="1600" spc="-15">
                <a:latin typeface="Carlito"/>
                <a:cs typeface="Carlito"/>
              </a:rPr>
              <a:t>LED.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15">
                <a:solidFill>
                  <a:srgbClr val="5A8510"/>
                </a:solidFill>
                <a:latin typeface="Carlito"/>
                <a:cs typeface="Carlito"/>
              </a:rPr>
              <a:t>SANITARIOS </a:t>
            </a:r>
            <a:r>
              <a:rPr dirty="0" sz="1600" spc="-5">
                <a:solidFill>
                  <a:srgbClr val="5A8510"/>
                </a:solidFill>
                <a:latin typeface="Carlito"/>
                <a:cs typeface="Carlito"/>
              </a:rPr>
              <a:t>Y</a:t>
            </a:r>
            <a:r>
              <a:rPr dirty="0" sz="1600" spc="20">
                <a:solidFill>
                  <a:srgbClr val="5A8510"/>
                </a:solidFill>
                <a:latin typeface="Carlito"/>
                <a:cs typeface="Carlito"/>
              </a:rPr>
              <a:t> </a:t>
            </a:r>
            <a:r>
              <a:rPr dirty="0" sz="1600" spc="-5">
                <a:solidFill>
                  <a:srgbClr val="5A8510"/>
                </a:solidFill>
                <a:latin typeface="Carlito"/>
                <a:cs typeface="Carlito"/>
              </a:rPr>
              <a:t>GRIFERIAS</a:t>
            </a:r>
            <a:endParaRPr sz="1600">
              <a:latin typeface="Carlito"/>
              <a:cs typeface="Carlito"/>
            </a:endParaRPr>
          </a:p>
          <a:p>
            <a:pPr algn="just" marL="469900">
              <a:lnSpc>
                <a:spcPct val="100000"/>
              </a:lnSpc>
              <a:spcBef>
                <a:spcPts val="994"/>
              </a:spcBef>
            </a:pPr>
            <a:r>
              <a:rPr dirty="0" sz="1600" spc="-5">
                <a:latin typeface="Carlito"/>
                <a:cs typeface="Carlito"/>
              </a:rPr>
              <a:t>Sanitarios </a:t>
            </a:r>
            <a:r>
              <a:rPr dirty="0" sz="1600" spc="-10">
                <a:latin typeface="Carlito"/>
                <a:cs typeface="Carlito"/>
              </a:rPr>
              <a:t>blancos </a:t>
            </a:r>
            <a:r>
              <a:rPr dirty="0" sz="1600" spc="-5">
                <a:latin typeface="Carlito"/>
                <a:cs typeface="Carlito"/>
              </a:rPr>
              <a:t>de </a:t>
            </a:r>
            <a:r>
              <a:rPr dirty="0" sz="1600" spc="-15">
                <a:latin typeface="Carlito"/>
                <a:cs typeface="Carlito"/>
              </a:rPr>
              <a:t>primera </a:t>
            </a:r>
            <a:r>
              <a:rPr dirty="0" sz="1600" spc="-5">
                <a:latin typeface="Carlito"/>
                <a:cs typeface="Carlito"/>
              </a:rPr>
              <a:t>calidad y </a:t>
            </a:r>
            <a:r>
              <a:rPr dirty="0" sz="1600" spc="-10">
                <a:latin typeface="Carlito"/>
                <a:cs typeface="Carlito"/>
              </a:rPr>
              <a:t>diseño </a:t>
            </a:r>
            <a:r>
              <a:rPr dirty="0" sz="1600" spc="-5">
                <a:latin typeface="Carlito"/>
                <a:cs typeface="Carlito"/>
              </a:rPr>
              <a:t>actual. </a:t>
            </a:r>
            <a:r>
              <a:rPr dirty="0" sz="1600" spc="-10">
                <a:latin typeface="Carlito"/>
                <a:cs typeface="Carlito"/>
              </a:rPr>
              <a:t>Griferías cromadas con </a:t>
            </a:r>
            <a:r>
              <a:rPr dirty="0" sz="1600" spc="-5">
                <a:latin typeface="Carlito"/>
                <a:cs typeface="Carlito"/>
              </a:rPr>
              <a:t>accionamiento</a:t>
            </a:r>
            <a:r>
              <a:rPr dirty="0" sz="1600" spc="95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monomando.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5A8510"/>
                </a:solidFill>
                <a:latin typeface="Carlito"/>
                <a:cs typeface="Carlito"/>
              </a:rPr>
              <a:t>ASCENSORES</a:t>
            </a:r>
            <a:endParaRPr sz="1600">
              <a:latin typeface="Carlito"/>
              <a:cs typeface="Carlito"/>
            </a:endParaRPr>
          </a:p>
          <a:p>
            <a:pPr algn="just" marL="469900">
              <a:lnSpc>
                <a:spcPct val="100000"/>
              </a:lnSpc>
              <a:spcBef>
                <a:spcPts val="994"/>
              </a:spcBef>
            </a:pPr>
            <a:r>
              <a:rPr dirty="0" sz="1600" spc="-5">
                <a:latin typeface="Carlito"/>
                <a:cs typeface="Carlito"/>
              </a:rPr>
              <a:t>Ascensor </a:t>
            </a:r>
            <a:r>
              <a:rPr dirty="0" sz="1600" spc="-10">
                <a:latin typeface="Carlito"/>
                <a:cs typeface="Carlito"/>
              </a:rPr>
              <a:t>por portal con puertas automáticas pintadas </a:t>
            </a:r>
            <a:r>
              <a:rPr dirty="0" sz="1600" spc="-5">
                <a:latin typeface="Carlito"/>
                <a:cs typeface="Carlito"/>
              </a:rPr>
              <a:t>y acceso </a:t>
            </a:r>
            <a:r>
              <a:rPr dirty="0" sz="1600" spc="-10">
                <a:latin typeface="Carlito"/>
                <a:cs typeface="Carlito"/>
              </a:rPr>
              <a:t>directo </a:t>
            </a:r>
            <a:r>
              <a:rPr dirty="0" sz="1600" spc="-5">
                <a:latin typeface="Carlito"/>
                <a:cs typeface="Carlito"/>
              </a:rPr>
              <a:t>al </a:t>
            </a:r>
            <a:r>
              <a:rPr dirty="0" sz="1600" spc="-15">
                <a:latin typeface="Carlito"/>
                <a:cs typeface="Carlito"/>
              </a:rPr>
              <a:t>garaje, </a:t>
            </a:r>
            <a:r>
              <a:rPr dirty="0" sz="1600" spc="-10">
                <a:latin typeface="Carlito"/>
                <a:cs typeface="Carlito"/>
              </a:rPr>
              <a:t>con dimensiones según normativa</a:t>
            </a:r>
            <a:r>
              <a:rPr dirty="0" sz="1600" spc="315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accesibilidad.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-15">
                <a:solidFill>
                  <a:srgbClr val="5A8510"/>
                </a:solidFill>
                <a:latin typeface="Carlito"/>
                <a:cs typeface="Carlito"/>
              </a:rPr>
              <a:t>ZONAS</a:t>
            </a:r>
            <a:r>
              <a:rPr dirty="0" sz="1600" spc="30">
                <a:solidFill>
                  <a:srgbClr val="5A8510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5A8510"/>
                </a:solidFill>
                <a:latin typeface="Carlito"/>
                <a:cs typeface="Carlito"/>
              </a:rPr>
              <a:t>COMUNES</a:t>
            </a:r>
            <a:endParaRPr sz="1600">
              <a:latin typeface="Carlito"/>
              <a:cs typeface="Carlito"/>
            </a:endParaRPr>
          </a:p>
          <a:p>
            <a:pPr algn="just" marL="469900" marR="5080">
              <a:lnSpc>
                <a:spcPct val="100000"/>
              </a:lnSpc>
              <a:spcBef>
                <a:spcPts val="1000"/>
              </a:spcBef>
            </a:pPr>
            <a:r>
              <a:rPr dirty="0" sz="1600" spc="-10">
                <a:latin typeface="Carlito"/>
                <a:cs typeface="Carlito"/>
              </a:rPr>
              <a:t>Urbanización interior </a:t>
            </a: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 spc="-10">
                <a:latin typeface="Carlito"/>
                <a:cs typeface="Carlito"/>
              </a:rPr>
              <a:t>planta baja con </a:t>
            </a:r>
            <a:r>
              <a:rPr dirty="0" sz="1600" spc="-15">
                <a:latin typeface="Carlito"/>
                <a:cs typeface="Carlito"/>
              </a:rPr>
              <a:t>zonas </a:t>
            </a:r>
            <a:r>
              <a:rPr dirty="0" sz="1600" spc="-5">
                <a:latin typeface="Carlito"/>
                <a:cs typeface="Carlito"/>
              </a:rPr>
              <a:t>ajardinadas y de esparcimiento. </a:t>
            </a:r>
            <a:r>
              <a:rPr dirty="0" sz="1600" spc="-10">
                <a:latin typeface="Carlito"/>
                <a:cs typeface="Carlito"/>
              </a:rPr>
              <a:t>Piscina comunitaria con </a:t>
            </a:r>
            <a:r>
              <a:rPr dirty="0" sz="1600" spc="-5">
                <a:latin typeface="Carlito"/>
                <a:cs typeface="Carlito"/>
              </a:rPr>
              <a:t>núcleo de aseos. </a:t>
            </a:r>
            <a:r>
              <a:rPr dirty="0" sz="1600" spc="-15">
                <a:latin typeface="Carlito"/>
                <a:cs typeface="Carlito"/>
              </a:rPr>
              <a:t>Portero  </a:t>
            </a:r>
            <a:r>
              <a:rPr dirty="0" sz="1600" spc="-10">
                <a:latin typeface="Carlito"/>
                <a:cs typeface="Carlito"/>
              </a:rPr>
              <a:t>electrónico </a:t>
            </a:r>
            <a:r>
              <a:rPr dirty="0" sz="1600" spc="-5">
                <a:latin typeface="Carlito"/>
                <a:cs typeface="Carlito"/>
              </a:rPr>
              <a:t>en portal </a:t>
            </a:r>
            <a:r>
              <a:rPr dirty="0" sz="1600" spc="-10">
                <a:latin typeface="Carlito"/>
                <a:cs typeface="Carlito"/>
              </a:rPr>
              <a:t>exterior </a:t>
            </a:r>
            <a:r>
              <a:rPr dirty="0" sz="1600" spc="-5">
                <a:latin typeface="Carlito"/>
                <a:cs typeface="Carlito"/>
              </a:rPr>
              <a:t>y portales </a:t>
            </a:r>
            <a:r>
              <a:rPr dirty="0" sz="1600" spc="-10">
                <a:latin typeface="Carlito"/>
                <a:cs typeface="Carlito"/>
              </a:rPr>
              <a:t>interiores. </a:t>
            </a:r>
            <a:r>
              <a:rPr dirty="0" sz="1600">
                <a:latin typeface="Carlito"/>
                <a:cs typeface="Carlito"/>
              </a:rPr>
              <a:t>Acceso </a:t>
            </a:r>
            <a:r>
              <a:rPr dirty="0" sz="1600" spc="-5">
                <a:latin typeface="Carlito"/>
                <a:cs typeface="Carlito"/>
              </a:rPr>
              <a:t>a plazas de </a:t>
            </a:r>
            <a:r>
              <a:rPr dirty="0" sz="1600" spc="-10">
                <a:latin typeface="Carlito"/>
                <a:cs typeface="Carlito"/>
              </a:rPr>
              <a:t>garaje mediante </a:t>
            </a:r>
            <a:r>
              <a:rPr dirty="0" sz="1600" spc="-5">
                <a:latin typeface="Carlito"/>
                <a:cs typeface="Carlito"/>
              </a:rPr>
              <a:t>mando a </a:t>
            </a:r>
            <a:r>
              <a:rPr dirty="0" sz="1600" spc="-10">
                <a:latin typeface="Carlito"/>
                <a:cs typeface="Carlito"/>
              </a:rPr>
              <a:t>distancia </a:t>
            </a:r>
            <a:r>
              <a:rPr dirty="0" sz="1600" spc="-5">
                <a:latin typeface="Carlito"/>
                <a:cs typeface="Carlito"/>
              </a:rPr>
              <a:t>y </a:t>
            </a:r>
            <a:r>
              <a:rPr dirty="0" sz="1600" spc="-10">
                <a:latin typeface="Carlito"/>
                <a:cs typeface="Carlito"/>
              </a:rPr>
              <a:t>llave. </a:t>
            </a:r>
            <a:r>
              <a:rPr dirty="0" sz="1600" spc="-15">
                <a:latin typeface="Carlito"/>
                <a:cs typeface="Carlito"/>
              </a:rPr>
              <a:t>Terminación </a:t>
            </a:r>
            <a:r>
              <a:rPr dirty="0" sz="1600" spc="-5">
                <a:latin typeface="Carlito"/>
                <a:cs typeface="Carlito"/>
              </a:rPr>
              <a:t>de suelo  de </a:t>
            </a:r>
            <a:r>
              <a:rPr dirty="0" sz="1600" spc="-15">
                <a:latin typeface="Carlito"/>
                <a:cs typeface="Carlito"/>
              </a:rPr>
              <a:t>garaje </a:t>
            </a:r>
            <a:r>
              <a:rPr dirty="0" sz="1600" spc="-5">
                <a:latin typeface="Carlito"/>
                <a:cs typeface="Carlito"/>
              </a:rPr>
              <a:t>y de los </a:t>
            </a:r>
            <a:r>
              <a:rPr dirty="0" sz="1600" spc="-15">
                <a:latin typeface="Carlito"/>
                <a:cs typeface="Carlito"/>
              </a:rPr>
              <a:t>trasteros </a:t>
            </a:r>
            <a:r>
              <a:rPr dirty="0" sz="1600" spc="-5">
                <a:latin typeface="Carlito"/>
                <a:cs typeface="Carlito"/>
              </a:rPr>
              <a:t>en </a:t>
            </a:r>
            <a:r>
              <a:rPr dirty="0" sz="1600" spc="-10">
                <a:latin typeface="Carlito"/>
                <a:cs typeface="Carlito"/>
              </a:rPr>
              <a:t>hormigón fratasado. </a:t>
            </a:r>
            <a:r>
              <a:rPr dirty="0" sz="1600" spc="-25">
                <a:latin typeface="Carlito"/>
                <a:cs typeface="Carlito"/>
              </a:rPr>
              <a:t>Trasteros </a:t>
            </a:r>
            <a:r>
              <a:rPr dirty="0" sz="1600" spc="-5">
                <a:latin typeface="Carlito"/>
                <a:cs typeface="Carlito"/>
              </a:rPr>
              <a:t>terminados en </a:t>
            </a:r>
            <a:r>
              <a:rPr dirty="0" sz="1600" spc="-15">
                <a:latin typeface="Carlito"/>
                <a:cs typeface="Carlito"/>
              </a:rPr>
              <a:t>pintura </a:t>
            </a:r>
            <a:r>
              <a:rPr dirty="0" sz="1600" spc="-10">
                <a:latin typeface="Carlito"/>
                <a:cs typeface="Carlito"/>
              </a:rPr>
              <a:t>platica </a:t>
            </a:r>
            <a:r>
              <a:rPr dirty="0" sz="1600" spc="-5">
                <a:latin typeface="Carlito"/>
                <a:cs typeface="Carlito"/>
              </a:rPr>
              <a:t>lisa y </a:t>
            </a:r>
            <a:r>
              <a:rPr dirty="0" sz="1600" spc="-10">
                <a:latin typeface="Carlito"/>
                <a:cs typeface="Carlito"/>
              </a:rPr>
              <a:t>punto </a:t>
            </a:r>
            <a:r>
              <a:rPr dirty="0" sz="1600" spc="-5">
                <a:latin typeface="Carlito"/>
                <a:cs typeface="Carlito"/>
              </a:rPr>
              <a:t>de</a:t>
            </a:r>
            <a:r>
              <a:rPr dirty="0" sz="1600" spc="190">
                <a:latin typeface="Carlito"/>
                <a:cs typeface="Carlito"/>
              </a:rPr>
              <a:t> </a:t>
            </a:r>
            <a:r>
              <a:rPr dirty="0" sz="1600" spc="-5">
                <a:latin typeface="Carlito"/>
                <a:cs typeface="Carlito"/>
              </a:rPr>
              <a:t>luz.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83036" y="858139"/>
            <a:ext cx="31648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MEMORIA </a:t>
            </a:r>
            <a:r>
              <a:rPr dirty="0" spc="-5"/>
              <a:t>DE</a:t>
            </a:r>
            <a:r>
              <a:rPr dirty="0" spc="-105"/>
              <a:t> </a:t>
            </a:r>
            <a:r>
              <a:rPr dirty="0" spc="-10"/>
              <a:t>CALIDADES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6972" y="1446821"/>
            <a:ext cx="13261555" cy="685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02995" y="8516918"/>
            <a:ext cx="606944" cy="394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3139" y="8428735"/>
            <a:ext cx="24466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rlito"/>
                <a:cs typeface="Carlito"/>
              </a:rPr>
              <a:t>PLANTA </a:t>
            </a:r>
            <a:r>
              <a:rPr dirty="0" sz="1400" spc="-10">
                <a:latin typeface="Carlito"/>
                <a:cs typeface="Carlito"/>
              </a:rPr>
              <a:t>BAJA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ZONAS</a:t>
            </a:r>
            <a:r>
              <a:rPr dirty="0" sz="1400" spc="-70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COMUNES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3505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PLANIMETRÍA</a:t>
            </a:r>
            <a:r>
              <a:rPr dirty="0" spc="-50"/>
              <a:t> </a:t>
            </a:r>
            <a:r>
              <a:rPr dirty="0"/>
              <a:t>GENERAL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1EFD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Miguel T</dc:creator>
  <dc:title>Presentación de PowerPoint</dc:title>
  <dcterms:created xsi:type="dcterms:W3CDTF">2022-01-13T08:55:33Z</dcterms:created>
  <dcterms:modified xsi:type="dcterms:W3CDTF">2022-01-13T08:55:33Z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2022-01-13T00:00:00Z</vt:filetime>
  </property>
</Properties>
</file>